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xml" ContentType="application/vnd.openxmlformats-officedocument.presentationml.notesSlide+xml"/>
  <Override PartName="/ppt/tags/tag3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5.xml" ContentType="application/vnd.openxmlformats-officedocument.presentationml.notesSlide+xml"/>
  <Override PartName="/ppt/tags/tag37.xml" ContentType="application/vnd.openxmlformats-officedocument.presentationml.tags+xml"/>
  <Override PartName="/ppt/notesSlides/notesSlide6.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7.xml" ContentType="application/vnd.openxmlformats-officedocument.presentationml.notesSlide+xml"/>
  <Override PartName="/ppt/tags/tag40.xml" ContentType="application/vnd.openxmlformats-officedocument.presentationml.tags+xml"/>
  <Override PartName="/ppt/notesSlides/notesSlide8.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75" r:id="rId2"/>
    <p:sldId id="258" r:id="rId3"/>
    <p:sldId id="260" r:id="rId4"/>
    <p:sldId id="264" r:id="rId5"/>
    <p:sldId id="262" r:id="rId6"/>
    <p:sldId id="259" r:id="rId7"/>
    <p:sldId id="257" r:id="rId8"/>
    <p:sldId id="263" r:id="rId9"/>
    <p:sldId id="261" r:id="rId10"/>
    <p:sldId id="269" r:id="rId11"/>
    <p:sldId id="270" r:id="rId12"/>
    <p:sldId id="271" r:id="rId13"/>
    <p:sldId id="268" r:id="rId14"/>
    <p:sldId id="265" r:id="rId15"/>
    <p:sldId id="274" r:id="rId16"/>
    <p:sldId id="276" r:id="rId17"/>
    <p:sldId id="277" r:id="rId18"/>
    <p:sldId id="278" r:id="rId19"/>
    <p:sldId id="280" r:id="rId20"/>
    <p:sldId id="286" r:id="rId21"/>
    <p:sldId id="302" r:id="rId22"/>
    <p:sldId id="287" r:id="rId23"/>
    <p:sldId id="288" r:id="rId24"/>
    <p:sldId id="289" r:id="rId25"/>
    <p:sldId id="290" r:id="rId26"/>
    <p:sldId id="291" r:id="rId27"/>
    <p:sldId id="266" r:id="rId28"/>
    <p:sldId id="292" r:id="rId29"/>
    <p:sldId id="293" r:id="rId30"/>
    <p:sldId id="294" r:id="rId31"/>
    <p:sldId id="295" r:id="rId32"/>
    <p:sldId id="296" r:id="rId33"/>
    <p:sldId id="297" r:id="rId34"/>
    <p:sldId id="298" r:id="rId35"/>
    <p:sldId id="299" r:id="rId36"/>
    <p:sldId id="300" r:id="rId37"/>
    <p:sldId id="301" r:id="rId38"/>
  </p:sldIdLst>
  <p:sldSz cx="12192000" cy="6858000"/>
  <p:notesSz cx="6858000" cy="9144000"/>
  <p:custDataLst>
    <p:tags r:id="rId4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469" userDrawn="1">
          <p15:clr>
            <a:srgbClr val="A4A3A4"/>
          </p15:clr>
        </p15:guide>
        <p15:guide id="4" pos="211" userDrawn="1">
          <p15:clr>
            <a:srgbClr val="A4A3A4"/>
          </p15:clr>
        </p15:guide>
        <p15:guide id="5" orient="horz" pos="3974" userDrawn="1">
          <p15:clr>
            <a:srgbClr val="A4A3A4"/>
          </p15:clr>
        </p15:guide>
        <p15:guide id="6" orient="horz" pos="10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angert" initials="TB" lastIdx="1" clrIdx="0">
    <p:extLst>
      <p:ext uri="{19B8F6BF-5375-455C-9EA6-DF929625EA0E}">
        <p15:presenceInfo xmlns:p15="http://schemas.microsoft.com/office/powerpoint/2012/main" userId="e792b0540c9ba9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showGuides="1">
      <p:cViewPr varScale="1">
        <p:scale>
          <a:sx n="81" d="100"/>
          <a:sy n="81" d="100"/>
        </p:scale>
        <p:origin x="72" y="282"/>
      </p:cViewPr>
      <p:guideLst>
        <p:guide orient="horz" pos="2160"/>
        <p:guide pos="3840"/>
        <p:guide pos="7469"/>
        <p:guide pos="211"/>
        <p:guide orient="horz" pos="3974"/>
        <p:guide orient="horz" pos="102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FA843F7-029E-4AB0-9C52-F4346D8186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19CF2870-107E-446C-B29B-25093C28EDB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52789-556D-4F41-9BF3-93C54E2ADEBA}" type="datetimeFigureOut">
              <a:rPr lang="de-DE" smtClean="0"/>
              <a:t>24.05.2019</a:t>
            </a:fld>
            <a:endParaRPr lang="de-DE"/>
          </a:p>
        </p:txBody>
      </p:sp>
      <p:sp>
        <p:nvSpPr>
          <p:cNvPr id="4" name="Folienbildplatzhalter 3">
            <a:extLst>
              <a:ext uri="{FF2B5EF4-FFF2-40B4-BE49-F238E27FC236}">
                <a16:creationId xmlns:a16="http://schemas.microsoft.com/office/drawing/2014/main" id="{B7F1D427-F231-4C30-9EA6-E67FAEAA865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a:extLst>
              <a:ext uri="{FF2B5EF4-FFF2-40B4-BE49-F238E27FC236}">
                <a16:creationId xmlns:a16="http://schemas.microsoft.com/office/drawing/2014/main" id="{19CF9CBC-B26A-466F-B984-DEC2CF1B8A7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a:extLst>
              <a:ext uri="{FF2B5EF4-FFF2-40B4-BE49-F238E27FC236}">
                <a16:creationId xmlns:a16="http://schemas.microsoft.com/office/drawing/2014/main" id="{C646CCEE-0D32-4A32-A5EC-0753C67C1A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a:extLst>
              <a:ext uri="{FF2B5EF4-FFF2-40B4-BE49-F238E27FC236}">
                <a16:creationId xmlns:a16="http://schemas.microsoft.com/office/drawing/2014/main" id="{AA2CA44E-F420-4E22-BD3F-705BD86BAFF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458B6-A921-4062-A0FD-B3BBCD356ADE}" type="slidenum">
              <a:rPr lang="de-DE" smtClean="0"/>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fünf Trends der Mobilität haben wir im Laufe der letzten 20 Stunden aufgedeckt und möglichst abgetrennt, insgesamt jedoch erschöpfend aufgeführt.</a:t>
            </a:r>
          </a:p>
          <a:p>
            <a:endParaRPr lang="de-DE" dirty="0"/>
          </a:p>
          <a:p>
            <a:r>
              <a:rPr lang="de-DE" dirty="0"/>
              <a:t>Gamification </a:t>
            </a:r>
            <a:r>
              <a:rPr lang="de-DE" dirty="0">
                <a:sym typeface="Wingdings" panose="05000000000000000000" pitchFamily="2" charset="2"/>
              </a:rPr>
              <a:t> Dieser Trend beschreibt einen möglichen Wettbewerb zwischen verschiedenen Verkehrsteilnehmern, um Rücksicht und Effizienz zu fördern ( </a:t>
            </a:r>
            <a:r>
              <a:rPr lang="de-DE" dirty="0" err="1">
                <a:sym typeface="Wingdings" panose="05000000000000000000" pitchFamily="2" charset="2"/>
              </a:rPr>
              <a:t>Nudging</a:t>
            </a:r>
            <a:r>
              <a:rPr lang="de-DE" dirty="0">
                <a:sym typeface="Wingdings" panose="05000000000000000000" pitchFamily="2" charset="2"/>
              </a:rPr>
              <a:t>)</a:t>
            </a:r>
          </a:p>
          <a:p>
            <a:endParaRPr lang="de-DE" dirty="0"/>
          </a:p>
        </p:txBody>
      </p:sp>
      <p:sp>
        <p:nvSpPr>
          <p:cNvPr id="4" name="Foliennummernplatzhalter 3"/>
          <p:cNvSpPr>
            <a:spLocks noGrp="1"/>
          </p:cNvSpPr>
          <p:nvPr>
            <p:ph type="sldNum" sz="quarter" idx="5"/>
          </p:nvPr>
        </p:nvSpPr>
        <p:spPr/>
        <p:txBody>
          <a:bodyPr/>
          <a:lstStyle/>
          <a:p>
            <a:fld id="{2F4AC631-BFE5-4931-997E-BCB9BC1D8A48}" type="slidenum">
              <a:rPr lang="de-DE" smtClean="0"/>
              <a:t>20</a:t>
            </a:fld>
            <a:endParaRPr lang="de-DE"/>
          </a:p>
        </p:txBody>
      </p:sp>
    </p:spTree>
    <p:extLst>
      <p:ext uri="{BB962C8B-B14F-4D97-AF65-F5344CB8AC3E}">
        <p14:creationId xmlns:p14="http://schemas.microsoft.com/office/powerpoint/2010/main" val="1551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haben in unserer Gruppe </a:t>
            </a:r>
            <a:r>
              <a:rPr lang="de-DE" dirty="0" err="1"/>
              <a:t>gebrainstormed</a:t>
            </a:r>
            <a:r>
              <a:rPr lang="de-DE" dirty="0"/>
              <a:t>, welche verschiedenen Parameter dein Auto von einem beliebigen anderen gleichen Modell unterscheiden. Natürlich sind persönliche Gegenstände (noch) nicht in diesem Modell erhalten. </a:t>
            </a:r>
          </a:p>
        </p:txBody>
      </p:sp>
      <p:sp>
        <p:nvSpPr>
          <p:cNvPr id="4" name="Foliennummernplatzhalter 3"/>
          <p:cNvSpPr>
            <a:spLocks noGrp="1"/>
          </p:cNvSpPr>
          <p:nvPr>
            <p:ph type="sldNum" sz="quarter" idx="5"/>
          </p:nvPr>
        </p:nvSpPr>
        <p:spPr/>
        <p:txBody>
          <a:bodyPr/>
          <a:lstStyle/>
          <a:p>
            <a:fld id="{2F4AC631-BFE5-4931-997E-BCB9BC1D8A48}" type="slidenum">
              <a:rPr lang="de-DE" smtClean="0"/>
              <a:t>25</a:t>
            </a:fld>
            <a:endParaRPr lang="de-DE"/>
          </a:p>
        </p:txBody>
      </p:sp>
    </p:spTree>
    <p:extLst>
      <p:ext uri="{BB962C8B-B14F-4D97-AF65-F5344CB8AC3E}">
        <p14:creationId xmlns:p14="http://schemas.microsoft.com/office/powerpoint/2010/main" val="2843698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folgt der Abgleich mit den verschiedenen Daten, welche der </a:t>
            </a:r>
            <a:r>
              <a:rPr lang="de-DE" dirty="0" err="1"/>
              <a:t>e.Go</a:t>
            </a:r>
            <a:r>
              <a:rPr lang="de-DE" dirty="0"/>
              <a:t> aktuell (Vergleich mit API) erfasst und transferieren kann. </a:t>
            </a:r>
          </a:p>
          <a:p>
            <a:r>
              <a:rPr lang="de-DE" dirty="0"/>
              <a:t>Ein modernes Auto fast jeder Preisklasse fasst verschiedene Datensätze wie Temperatur, Musik, wichtige Navigationspunkte und Kontakte zusammen. </a:t>
            </a:r>
          </a:p>
          <a:p>
            <a:r>
              <a:rPr lang="de-DE" dirty="0"/>
              <a:t>Ein Begeisterungsmerkmal kann die persönliche Begrüßung und die Übermittlung eines Fahrprofils sein, welche die Gasannahme, die Federung und die Lenkkraftunterstützung beinhaltet und spezifisch auf den Kunden zuschneidet. Es ist immer noch die gleiche Hardware die hinter diesem Konzept steht, die Software verändert das Produkt und stimmt es optimal mit den Kundenforderungen ab. Egal wo.</a:t>
            </a:r>
          </a:p>
        </p:txBody>
      </p:sp>
      <p:sp>
        <p:nvSpPr>
          <p:cNvPr id="4" name="Foliennummernplatzhalter 3"/>
          <p:cNvSpPr>
            <a:spLocks noGrp="1"/>
          </p:cNvSpPr>
          <p:nvPr>
            <p:ph type="sldNum" sz="quarter" idx="5"/>
          </p:nvPr>
        </p:nvSpPr>
        <p:spPr/>
        <p:txBody>
          <a:bodyPr/>
          <a:lstStyle/>
          <a:p>
            <a:fld id="{2F4AC631-BFE5-4931-997E-BCB9BC1D8A48}" type="slidenum">
              <a:rPr lang="de-DE" smtClean="0"/>
              <a:t>26</a:t>
            </a:fld>
            <a:endParaRPr lang="de-DE"/>
          </a:p>
        </p:txBody>
      </p:sp>
    </p:spTree>
    <p:extLst>
      <p:ext uri="{BB962C8B-B14F-4D97-AF65-F5344CB8AC3E}">
        <p14:creationId xmlns:p14="http://schemas.microsoft.com/office/powerpoint/2010/main" val="986231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immer wichtiger werdendes Thema unserer heutigen Zeit. Selbst wenn dies nicht altruistisch betrachtet wird, ist es aus Sicht der Kunden ein Schritt zur Transformation in ein sympathisches und zugängliches </a:t>
            </a:r>
            <a:r>
              <a:rPr lang="de-DE" dirty="0" err="1"/>
              <a:t>e.Co</a:t>
            </a:r>
            <a:r>
              <a:rPr lang="de-DE" dirty="0"/>
              <a:t>-System. Damit Konzepte des </a:t>
            </a:r>
            <a:r>
              <a:rPr lang="de-DE" dirty="0" err="1"/>
              <a:t>mobility</a:t>
            </a:r>
            <a:r>
              <a:rPr lang="de-DE" dirty="0"/>
              <a:t> </a:t>
            </a:r>
            <a:r>
              <a:rPr lang="de-DE" dirty="0" err="1"/>
              <a:t>as</a:t>
            </a:r>
            <a:r>
              <a:rPr lang="de-DE" dirty="0"/>
              <a:t> a </a:t>
            </a:r>
            <a:r>
              <a:rPr lang="de-DE" dirty="0" err="1"/>
              <a:t>service</a:t>
            </a:r>
            <a:r>
              <a:rPr lang="de-DE" dirty="0"/>
              <a:t> funktionieren, muss eine gewisse kritische Größe erreicht werden. Ein Motto wie „</a:t>
            </a:r>
            <a:r>
              <a:rPr lang="de-DE" dirty="0" err="1"/>
              <a:t>Don‘t</a:t>
            </a:r>
            <a:r>
              <a:rPr lang="de-DE" dirty="0"/>
              <a:t> </a:t>
            </a:r>
            <a:r>
              <a:rPr lang="de-DE" dirty="0" err="1"/>
              <a:t>be</a:t>
            </a:r>
            <a:r>
              <a:rPr lang="de-DE" dirty="0"/>
              <a:t> </a:t>
            </a:r>
            <a:r>
              <a:rPr lang="de-DE" dirty="0" err="1"/>
              <a:t>evil</a:t>
            </a:r>
            <a:r>
              <a:rPr lang="de-DE" dirty="0"/>
              <a:t>“ kann geprägt werden, sollte allerdings positiv formuliert werden und eine Überwindung des Status Quo darstellen. </a:t>
            </a:r>
            <a:r>
              <a:rPr lang="de-DE" dirty="0">
                <a:sym typeface="Wingdings" panose="05000000000000000000" pitchFamily="2" charset="2"/>
              </a:rPr>
              <a:t> </a:t>
            </a:r>
            <a:r>
              <a:rPr lang="de-DE" b="1" dirty="0" err="1">
                <a:solidFill>
                  <a:schemeClr val="accent1"/>
                </a:solidFill>
                <a:sym typeface="Wingdings" panose="05000000000000000000" pitchFamily="2" charset="2"/>
              </a:rPr>
              <a:t>e</a:t>
            </a:r>
            <a:r>
              <a:rPr lang="de-DE" b="1" dirty="0" err="1">
                <a:sym typeface="Wingdings" panose="05000000000000000000" pitchFamily="2" charset="2"/>
              </a:rPr>
              <a:t>.Go</a:t>
            </a:r>
            <a:r>
              <a:rPr lang="de-DE" b="1" dirty="0">
                <a:sym typeface="Wingdings" panose="05000000000000000000" pitchFamily="2" charset="2"/>
              </a:rPr>
              <a:t> </a:t>
            </a:r>
            <a:r>
              <a:rPr lang="de-DE" b="1" dirty="0" err="1">
                <a:sym typeface="Wingdings" panose="05000000000000000000" pitchFamily="2" charset="2"/>
              </a:rPr>
              <a:t>goes</a:t>
            </a:r>
            <a:r>
              <a:rPr lang="de-DE" b="1" dirty="0">
                <a:sym typeface="Wingdings" panose="05000000000000000000" pitchFamily="2" charset="2"/>
              </a:rPr>
              <a:t> </a:t>
            </a:r>
            <a:r>
              <a:rPr lang="de-DE" b="1" dirty="0" err="1">
                <a:sym typeface="Wingdings" panose="05000000000000000000" pitchFamily="2" charset="2"/>
              </a:rPr>
              <a:t>e.Co</a:t>
            </a:r>
            <a:endParaRPr lang="de-DE" b="1" dirty="0">
              <a:sym typeface="Wingdings" panose="05000000000000000000" pitchFamily="2" charset="2"/>
            </a:endParaRPr>
          </a:p>
          <a:p>
            <a:r>
              <a:rPr lang="de-DE" dirty="0">
                <a:sym typeface="Wingdings" panose="05000000000000000000" pitchFamily="2" charset="2"/>
              </a:rPr>
              <a:t>Die Akzeptanz von </a:t>
            </a:r>
            <a:r>
              <a:rPr lang="de-DE" dirty="0" err="1">
                <a:sym typeface="Wingdings" panose="05000000000000000000" pitchFamily="2" charset="2"/>
              </a:rPr>
              <a:t>Nudging</a:t>
            </a:r>
            <a:r>
              <a:rPr lang="de-DE" dirty="0">
                <a:sym typeface="Wingdings" panose="05000000000000000000" pitchFamily="2" charset="2"/>
              </a:rPr>
              <a:t> Lösungen ist empirisch bewiesen deutlich höher, als Maßnahmen des Zwanges. Bei einer Kostenbetrachtung des </a:t>
            </a:r>
            <a:r>
              <a:rPr lang="de-DE" dirty="0" err="1">
                <a:sym typeface="Wingdings" panose="05000000000000000000" pitchFamily="2" charset="2"/>
              </a:rPr>
              <a:t>Subscription</a:t>
            </a:r>
            <a:r>
              <a:rPr lang="de-DE" dirty="0">
                <a:sym typeface="Wingdings" panose="05000000000000000000" pitchFamily="2" charset="2"/>
              </a:rPr>
              <a:t>-Modells fällt auf, dass die Grenzkosten eines Fahrzeuges ab einer gewissen Auslastung gegen seinen Strompreis tendieren. Dieser hat eine direkte und starke Korrelation zum Verbrauch, der wiederrum an den Umweltschutz gekoppelt ist. </a:t>
            </a:r>
          </a:p>
          <a:p>
            <a:endParaRPr lang="de-DE" dirty="0">
              <a:sym typeface="Wingdings" panose="05000000000000000000" pitchFamily="2" charset="2"/>
            </a:endParaRPr>
          </a:p>
          <a:p>
            <a:endParaRPr lang="de-DE" dirty="0">
              <a:sym typeface="Wingdings" panose="05000000000000000000" pitchFamily="2" charset="2"/>
            </a:endParaRPr>
          </a:p>
        </p:txBody>
      </p:sp>
      <p:sp>
        <p:nvSpPr>
          <p:cNvPr id="4" name="Foliennummernplatzhalter 3"/>
          <p:cNvSpPr>
            <a:spLocks noGrp="1"/>
          </p:cNvSpPr>
          <p:nvPr>
            <p:ph type="sldNum" sz="quarter" idx="5"/>
          </p:nvPr>
        </p:nvSpPr>
        <p:spPr/>
        <p:txBody>
          <a:bodyPr/>
          <a:lstStyle/>
          <a:p>
            <a:fld id="{2F4AC631-BFE5-4931-997E-BCB9BC1D8A48}" type="slidenum">
              <a:rPr lang="de-DE" smtClean="0"/>
              <a:t>28</a:t>
            </a:fld>
            <a:endParaRPr lang="de-DE"/>
          </a:p>
        </p:txBody>
      </p:sp>
    </p:spTree>
    <p:extLst>
      <p:ext uri="{BB962C8B-B14F-4D97-AF65-F5344CB8AC3E}">
        <p14:creationId xmlns:p14="http://schemas.microsoft.com/office/powerpoint/2010/main" val="3989964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Sicherheitsrelevante Faktoren werden am stärksten gewichtet, </a:t>
            </a:r>
          </a:p>
          <a:p>
            <a:endParaRPr lang="de-DE" dirty="0"/>
          </a:p>
          <a:p>
            <a:endParaRPr lang="de-DE" dirty="0"/>
          </a:p>
          <a:p>
            <a:r>
              <a:rPr lang="de-DE" dirty="0"/>
              <a:t>Reifendruck </a:t>
            </a:r>
            <a:r>
              <a:rPr lang="de-DE" dirty="0">
                <a:sym typeface="Wingdings" panose="05000000000000000000" pitchFamily="2" charset="2"/>
              </a:rPr>
              <a:t> Verbrauchs- und verschleißrelevanter Faktor, welcher relativ einfach auszulesen ist.</a:t>
            </a:r>
          </a:p>
          <a:p>
            <a:endParaRPr lang="de-DE" dirty="0">
              <a:sym typeface="Wingdings" panose="05000000000000000000" pitchFamily="2" charset="2"/>
            </a:endParaRPr>
          </a:p>
          <a:p>
            <a:r>
              <a:rPr lang="de-DE" dirty="0" err="1">
                <a:sym typeface="Wingdings" panose="05000000000000000000" pitchFamily="2" charset="2"/>
              </a:rPr>
              <a:t>e.Co</a:t>
            </a:r>
            <a:r>
              <a:rPr lang="de-DE" dirty="0">
                <a:sym typeface="Wingdings" panose="05000000000000000000" pitchFamily="2" charset="2"/>
              </a:rPr>
              <a:t>-Modus  Optimiert verschiedene Fahrprofile in Hinsicht auf das gemeinsame Ziel.</a:t>
            </a:r>
          </a:p>
          <a:p>
            <a:endParaRPr lang="de-DE" dirty="0">
              <a:sym typeface="Wingdings" panose="05000000000000000000" pitchFamily="2" charset="2"/>
            </a:endParaRPr>
          </a:p>
          <a:p>
            <a:r>
              <a:rPr lang="de-DE" dirty="0">
                <a:sym typeface="Wingdings" panose="05000000000000000000" pitchFamily="2" charset="2"/>
              </a:rPr>
              <a:t>An Ladestationen zurückbringen  Langfristig werden wahrscheinlich nur </a:t>
            </a:r>
            <a:r>
              <a:rPr lang="de-DE" dirty="0" err="1">
                <a:sym typeface="Wingdings" panose="05000000000000000000" pitchFamily="2" charset="2"/>
              </a:rPr>
              <a:t>free-float</a:t>
            </a:r>
            <a:r>
              <a:rPr lang="de-DE" dirty="0">
                <a:sym typeface="Wingdings" panose="05000000000000000000" pitchFamily="2" charset="2"/>
              </a:rPr>
              <a:t> Modelle erfolgreich sein, da Kunden kein Produkt, sondern ein Erlebnis kaufen. Um dieses Erlebnis zu ermöglichen, müssen, noch nicht autonom, fahrende Vehikel.</a:t>
            </a:r>
          </a:p>
          <a:p>
            <a:endParaRPr lang="de-DE" dirty="0">
              <a:sym typeface="Wingdings" panose="05000000000000000000" pitchFamily="2" charset="2"/>
            </a:endParaRPr>
          </a:p>
          <a:p>
            <a:r>
              <a:rPr lang="de-DE" dirty="0">
                <a:sym typeface="Wingdings" panose="05000000000000000000" pitchFamily="2" charset="2"/>
              </a:rPr>
              <a:t>Hohe durchschnittliche Auslastung des Autos   Mobility </a:t>
            </a:r>
            <a:r>
              <a:rPr lang="de-DE" dirty="0" err="1">
                <a:sym typeface="Wingdings" panose="05000000000000000000" pitchFamily="2" charset="2"/>
              </a:rPr>
              <a:t>as</a:t>
            </a:r>
            <a:r>
              <a:rPr lang="de-DE" dirty="0">
                <a:sym typeface="Wingdings" panose="05000000000000000000" pitchFamily="2" charset="2"/>
              </a:rPr>
              <a:t> a </a:t>
            </a:r>
            <a:r>
              <a:rPr lang="de-DE" dirty="0" err="1">
                <a:sym typeface="Wingdings" panose="05000000000000000000" pitchFamily="2" charset="2"/>
              </a:rPr>
              <a:t>service</a:t>
            </a:r>
            <a:r>
              <a:rPr lang="de-DE" dirty="0">
                <a:sym typeface="Wingdings" panose="05000000000000000000" pitchFamily="2" charset="2"/>
              </a:rPr>
              <a:t> senkt die Kosten der Flotte</a:t>
            </a:r>
          </a:p>
          <a:p>
            <a:endParaRPr lang="de-DE" dirty="0">
              <a:sym typeface="Wingdings" panose="05000000000000000000" pitchFamily="2" charset="2"/>
            </a:endParaRPr>
          </a:p>
          <a:p>
            <a:r>
              <a:rPr lang="de-DE" dirty="0">
                <a:sym typeface="Wingdings" panose="05000000000000000000" pitchFamily="2" charset="2"/>
              </a:rPr>
              <a:t>Rekuperation  Bremsen muss als Funktion unterschieden werden. </a:t>
            </a:r>
          </a:p>
          <a:p>
            <a:endParaRPr lang="de-DE" dirty="0">
              <a:sym typeface="Wingdings" panose="05000000000000000000" pitchFamily="2" charset="2"/>
            </a:endParaRPr>
          </a:p>
          <a:p>
            <a:endParaRPr lang="de-DE" dirty="0">
              <a:sym typeface="Wingdings" panose="05000000000000000000" pitchFamily="2" charset="2"/>
            </a:endParaRPr>
          </a:p>
          <a:p>
            <a:endParaRPr lang="de-DE" dirty="0">
              <a:sym typeface="Wingdings" panose="05000000000000000000" pitchFamily="2" charset="2"/>
            </a:endParaRPr>
          </a:p>
          <a:p>
            <a:endParaRPr lang="de-DE" dirty="0">
              <a:sym typeface="Wingdings" panose="05000000000000000000" pitchFamily="2" charset="2"/>
            </a:endParaRPr>
          </a:p>
        </p:txBody>
      </p:sp>
      <p:sp>
        <p:nvSpPr>
          <p:cNvPr id="4" name="Foliennummernplatzhalter 3"/>
          <p:cNvSpPr>
            <a:spLocks noGrp="1"/>
          </p:cNvSpPr>
          <p:nvPr>
            <p:ph type="sldNum" sz="quarter" idx="5"/>
          </p:nvPr>
        </p:nvSpPr>
        <p:spPr/>
        <p:txBody>
          <a:bodyPr/>
          <a:lstStyle/>
          <a:p>
            <a:fld id="{2F4AC631-BFE5-4931-997E-BCB9BC1D8A48}" type="slidenum">
              <a:rPr lang="de-DE" smtClean="0"/>
              <a:t>29</a:t>
            </a:fld>
            <a:endParaRPr lang="de-DE"/>
          </a:p>
        </p:txBody>
      </p:sp>
    </p:spTree>
    <p:extLst>
      <p:ext uri="{BB962C8B-B14F-4D97-AF65-F5344CB8AC3E}">
        <p14:creationId xmlns:p14="http://schemas.microsoft.com/office/powerpoint/2010/main" val="473043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wird umso besser für junge Menschen funktionieren, für welche Mobilität und ein eigenes Auto aufgrund der Flexibilität des Lebensstiles nicht in Frage kommen. Ein Flottenmodell kann langfristig die Kosten senken; Kurzfristig kann dieses Modell auch schon heutzutage genutzt werden, falls der Kunde zustimmt. Dies stellt ein </a:t>
            </a:r>
            <a:r>
              <a:rPr lang="de-DE" b="1" dirty="0"/>
              <a:t>Begeisterungsmerkmal</a:t>
            </a:r>
            <a:r>
              <a:rPr lang="de-DE" dirty="0"/>
              <a:t> für den Kunden dar und ist in der Serienausstattung bisher noch nicht etabliert. </a:t>
            </a:r>
          </a:p>
          <a:p>
            <a:endParaRPr lang="de-DE" dirty="0"/>
          </a:p>
        </p:txBody>
      </p:sp>
      <p:sp>
        <p:nvSpPr>
          <p:cNvPr id="4" name="Foliennummernplatzhalter 3"/>
          <p:cNvSpPr>
            <a:spLocks noGrp="1"/>
          </p:cNvSpPr>
          <p:nvPr>
            <p:ph type="sldNum" sz="quarter" idx="5"/>
          </p:nvPr>
        </p:nvSpPr>
        <p:spPr/>
        <p:txBody>
          <a:bodyPr/>
          <a:lstStyle/>
          <a:p>
            <a:fld id="{2F4AC631-BFE5-4931-997E-BCB9BC1D8A48}" type="slidenum">
              <a:rPr lang="de-DE" smtClean="0"/>
              <a:t>30</a:t>
            </a:fld>
            <a:endParaRPr lang="de-DE"/>
          </a:p>
        </p:txBody>
      </p:sp>
    </p:spTree>
    <p:extLst>
      <p:ext uri="{BB962C8B-B14F-4D97-AF65-F5344CB8AC3E}">
        <p14:creationId xmlns:p14="http://schemas.microsoft.com/office/powerpoint/2010/main" val="3651610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F4AC631-BFE5-4931-997E-BCB9BC1D8A48}" type="slidenum">
              <a:rPr lang="de-DE" smtClean="0"/>
              <a:t>31</a:t>
            </a:fld>
            <a:endParaRPr lang="de-DE"/>
          </a:p>
        </p:txBody>
      </p:sp>
    </p:spTree>
    <p:extLst>
      <p:ext uri="{BB962C8B-B14F-4D97-AF65-F5344CB8AC3E}">
        <p14:creationId xmlns:p14="http://schemas.microsoft.com/office/powerpoint/2010/main" val="3019769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F4AC631-BFE5-4931-997E-BCB9BC1D8A48}" type="slidenum">
              <a:rPr lang="de-DE" smtClean="0"/>
              <a:t>33</a:t>
            </a:fld>
            <a:endParaRPr lang="de-DE"/>
          </a:p>
        </p:txBody>
      </p:sp>
    </p:spTree>
    <p:extLst>
      <p:ext uri="{BB962C8B-B14F-4D97-AF65-F5344CB8AC3E}">
        <p14:creationId xmlns:p14="http://schemas.microsoft.com/office/powerpoint/2010/main" val="1690529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2F4AC631-BFE5-4931-997E-BCB9BC1D8A48}" type="slidenum">
              <a:rPr lang="de-DE" smtClean="0"/>
              <a:t>34</a:t>
            </a:fld>
            <a:endParaRPr lang="de-DE"/>
          </a:p>
        </p:txBody>
      </p:sp>
    </p:spTree>
    <p:extLst>
      <p:ext uri="{BB962C8B-B14F-4D97-AF65-F5344CB8AC3E}">
        <p14:creationId xmlns:p14="http://schemas.microsoft.com/office/powerpoint/2010/main" val="2744158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2.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xml"/><Relationship Id="rId7" Type="http://schemas.openxmlformats.org/officeDocument/2006/relationships/image" Target="../media/image2.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xml"/><Relationship Id="rId7" Type="http://schemas.openxmlformats.org/officeDocument/2006/relationships/image" Target="../media/image4.pn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1.xml"/><Relationship Id="rId7"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3.xml"/><Relationship Id="rId7" Type="http://schemas.openxmlformats.org/officeDocument/2006/relationships/image" Target="../media/image6.png"/><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 Id="rId9"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enutzerdefiniertes Layou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C7ADA3F-051A-493F-BE25-F71363286957}"/>
              </a:ext>
            </a:extLst>
          </p:cNvPr>
          <p:cNvGraphicFramePr>
            <a:graphicFrameLocks noChangeAspect="1"/>
          </p:cNvGraphicFramePr>
          <p:nvPr userDrawn="1">
            <p:custDataLst>
              <p:tags r:id="rId2"/>
            </p:custDataLst>
            <p:extLst>
              <p:ext uri="{D42A27DB-BD31-4B8C-83A1-F6EECF244321}">
                <p14:modId xmlns:p14="http://schemas.microsoft.com/office/powerpoint/2010/main" val="2913477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45" name="think-cell Folie" r:id="rId4" imgW="501" imgH="501" progId="TCLayout.ActiveDocument.1">
                  <p:embed/>
                </p:oleObj>
              </mc:Choice>
              <mc:Fallback>
                <p:oleObj name="think-cell Folie" r:id="rId4" imgW="501" imgH="50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hteck 16">
            <a:extLst>
              <a:ext uri="{FF2B5EF4-FFF2-40B4-BE49-F238E27FC236}">
                <a16:creationId xmlns:a16="http://schemas.microsoft.com/office/drawing/2014/main" id="{F9B874E7-3723-4BD7-9286-EEB208867E6F}"/>
              </a:ext>
            </a:extLst>
          </p:cNvPr>
          <p:cNvSpPr/>
          <p:nvPr userDrawn="1"/>
        </p:nvSpPr>
        <p:spPr>
          <a:xfrm>
            <a:off x="1469881" y="1037566"/>
            <a:ext cx="11464581" cy="5051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534E7338-ED62-4383-9005-49121123E432}"/>
              </a:ext>
            </a:extLst>
          </p:cNvPr>
          <p:cNvPicPr>
            <a:picLocks noChangeAspect="1"/>
          </p:cNvPicPr>
          <p:nvPr userDrawn="1"/>
        </p:nvPicPr>
        <p:blipFill rotWithShape="1">
          <a:blip r:embed="rId6"/>
          <a:srcRect t="19446" r="10232" b="26778"/>
          <a:stretch/>
        </p:blipFill>
        <p:spPr>
          <a:xfrm>
            <a:off x="3395176" y="2936837"/>
            <a:ext cx="5043974" cy="1225588"/>
          </a:xfrm>
          <a:prstGeom prst="rect">
            <a:avLst/>
          </a:prstGeom>
        </p:spPr>
      </p:pic>
      <p:sp>
        <p:nvSpPr>
          <p:cNvPr id="7" name="Rechteck 6">
            <a:extLst>
              <a:ext uri="{FF2B5EF4-FFF2-40B4-BE49-F238E27FC236}">
                <a16:creationId xmlns:a16="http://schemas.microsoft.com/office/drawing/2014/main" id="{4C73670A-340C-44E5-9C8F-045C7E88D424}"/>
              </a:ext>
            </a:extLst>
          </p:cNvPr>
          <p:cNvSpPr/>
          <p:nvPr userDrawn="1"/>
        </p:nvSpPr>
        <p:spPr>
          <a:xfrm rot="20525856">
            <a:off x="-3305175" y="-2893033"/>
            <a:ext cx="13363575" cy="50240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F1D17066-04B4-48AE-BFD9-146A9054019E}"/>
              </a:ext>
            </a:extLst>
          </p:cNvPr>
          <p:cNvSpPr/>
          <p:nvPr userDrawn="1"/>
        </p:nvSpPr>
        <p:spPr>
          <a:xfrm rot="3289960">
            <a:off x="-5200650" y="3583966"/>
            <a:ext cx="13363575" cy="50240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288EDCB0-680C-4C3C-AF13-81A1E4A6761F}"/>
              </a:ext>
            </a:extLst>
          </p:cNvPr>
          <p:cNvSpPr/>
          <p:nvPr userDrawn="1"/>
        </p:nvSpPr>
        <p:spPr>
          <a:xfrm rot="21142161">
            <a:off x="-295274" y="4890267"/>
            <a:ext cx="13363575" cy="50240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44724848-9444-4451-9C6A-B8C61F65C7FF}"/>
              </a:ext>
            </a:extLst>
          </p:cNvPr>
          <p:cNvSpPr/>
          <p:nvPr userDrawn="1"/>
        </p:nvSpPr>
        <p:spPr>
          <a:xfrm rot="1117015">
            <a:off x="1922191" y="-2245333"/>
            <a:ext cx="13363575" cy="50240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0E5D87EE-8C7E-4A95-8485-256EE1C5247A}"/>
              </a:ext>
            </a:extLst>
          </p:cNvPr>
          <p:cNvSpPr/>
          <p:nvPr userDrawn="1"/>
        </p:nvSpPr>
        <p:spPr>
          <a:xfrm rot="20665706">
            <a:off x="-1809581" y="-2417285"/>
            <a:ext cx="8934450" cy="2297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6D87FF5-56CF-49FD-A0DA-047AA8D3DD22}"/>
              </a:ext>
            </a:extLst>
          </p:cNvPr>
          <p:cNvSpPr/>
          <p:nvPr userDrawn="1"/>
        </p:nvSpPr>
        <p:spPr>
          <a:xfrm rot="725562">
            <a:off x="-1365276" y="6727002"/>
            <a:ext cx="8934450" cy="2297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1CC6C3C6-FBFD-48A5-BA00-D6DAC3CB37AF}"/>
              </a:ext>
            </a:extLst>
          </p:cNvPr>
          <p:cNvSpPr/>
          <p:nvPr userDrawn="1"/>
        </p:nvSpPr>
        <p:spPr>
          <a:xfrm rot="20368810">
            <a:off x="5954482" y="6553478"/>
            <a:ext cx="8934450" cy="2297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A834BCC9-1596-4C1B-A7D0-C7260A0486E3}"/>
              </a:ext>
            </a:extLst>
          </p:cNvPr>
          <p:cNvSpPr/>
          <p:nvPr userDrawn="1"/>
        </p:nvSpPr>
        <p:spPr>
          <a:xfrm rot="6084520">
            <a:off x="-5477285" y="1653091"/>
            <a:ext cx="8934450" cy="2297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674CDF92-9102-4F02-A163-07CD6E40B02C}"/>
              </a:ext>
            </a:extLst>
          </p:cNvPr>
          <p:cNvSpPr/>
          <p:nvPr userDrawn="1"/>
        </p:nvSpPr>
        <p:spPr>
          <a:xfrm rot="3344252">
            <a:off x="7188315" y="-551795"/>
            <a:ext cx="11640899" cy="2297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4843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Benutzerdefiniertes Layout">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16126C8-0D87-4143-B70D-69A5C2EB3409}"/>
              </a:ext>
            </a:extLst>
          </p:cNvPr>
          <p:cNvGraphicFramePr>
            <a:graphicFrameLocks noChangeAspect="1"/>
          </p:cNvGraphicFramePr>
          <p:nvPr userDrawn="1">
            <p:custDataLst>
              <p:tags r:id="rId2"/>
            </p:custDataLst>
            <p:extLst>
              <p:ext uri="{D42A27DB-BD31-4B8C-83A1-F6EECF244321}">
                <p14:modId xmlns:p14="http://schemas.microsoft.com/office/powerpoint/2010/main" val="4258585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37" name="think-cell Folie" r:id="rId5" imgW="501" imgH="501" progId="TCLayout.ActiveDocument.1">
                  <p:embed/>
                </p:oleObj>
              </mc:Choice>
              <mc:Fallback>
                <p:oleObj name="think-cell Folie" r:id="rId5" imgW="501" imgH="501" progId="TCLayout.ActiveDocument.1">
                  <p:embed/>
                  <p:pic>
                    <p:nvPicPr>
                      <p:cNvPr id="3" name="Objekt 2" hidden="1">
                        <a:extLst>
                          <a:ext uri="{FF2B5EF4-FFF2-40B4-BE49-F238E27FC236}">
                            <a16:creationId xmlns:a16="http://schemas.microsoft.com/office/drawing/2014/main" id="{C16126C8-0D87-4143-B70D-69A5C2EB340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8F1297B-BA84-447E-AF2D-E56A4EC0249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sp>
        <p:nvSpPr>
          <p:cNvPr id="23" name="Rechteck 22">
            <a:extLst>
              <a:ext uri="{FF2B5EF4-FFF2-40B4-BE49-F238E27FC236}">
                <a16:creationId xmlns:a16="http://schemas.microsoft.com/office/drawing/2014/main" id="{0DBB9164-78CC-4DC2-A4F2-DBC0DFA05854}"/>
              </a:ext>
            </a:extLst>
          </p:cNvPr>
          <p:cNvSpPr/>
          <p:nvPr userDrawn="1"/>
        </p:nvSpPr>
        <p:spPr>
          <a:xfrm rot="1219052">
            <a:off x="-1710814" y="5431265"/>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5AD5762B-2F54-4C89-9068-7761169024E4}"/>
              </a:ext>
            </a:extLst>
          </p:cNvPr>
          <p:cNvSpPr/>
          <p:nvPr userDrawn="1"/>
        </p:nvSpPr>
        <p:spPr>
          <a:xfrm rot="20735630">
            <a:off x="5682066" y="5764750"/>
            <a:ext cx="8519792" cy="2060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C3992C10-1D65-4134-AC25-B9577FC4B00E}"/>
              </a:ext>
            </a:extLst>
          </p:cNvPr>
          <p:cNvPicPr>
            <a:picLocks noChangeAspect="1"/>
          </p:cNvPicPr>
          <p:nvPr userDrawn="1"/>
        </p:nvPicPr>
        <p:blipFill rotWithShape="1">
          <a:blip r:embed="rId7"/>
          <a:srcRect t="19446" r="10232" b="26778"/>
          <a:stretch/>
        </p:blipFill>
        <p:spPr>
          <a:xfrm>
            <a:off x="218645" y="5799763"/>
            <a:ext cx="3799397" cy="923180"/>
          </a:xfrm>
          <a:prstGeom prst="rect">
            <a:avLst/>
          </a:prstGeom>
        </p:spPr>
      </p:pic>
      <p:sp>
        <p:nvSpPr>
          <p:cNvPr id="12" name="Rechteck 11">
            <a:extLst>
              <a:ext uri="{FF2B5EF4-FFF2-40B4-BE49-F238E27FC236}">
                <a16:creationId xmlns:a16="http://schemas.microsoft.com/office/drawing/2014/main" id="{2E6D5486-F968-46EE-BFAE-F847B2EFB9BE}"/>
              </a:ext>
            </a:extLst>
          </p:cNvPr>
          <p:cNvSpPr/>
          <p:nvPr userDrawn="1"/>
        </p:nvSpPr>
        <p:spPr>
          <a:xfrm rot="1219052">
            <a:off x="4623312" y="-1627614"/>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782088F8-656F-4A2A-9C29-77ECDDB0A389}"/>
              </a:ext>
            </a:extLst>
          </p:cNvPr>
          <p:cNvSpPr/>
          <p:nvPr userDrawn="1"/>
        </p:nvSpPr>
        <p:spPr>
          <a:xfrm rot="20735630">
            <a:off x="-3500033" y="-1275957"/>
            <a:ext cx="8519792" cy="2060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13148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enutzerdefiniertes Layout">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16126C8-0D87-4143-B70D-69A5C2EB3409}"/>
              </a:ext>
            </a:extLst>
          </p:cNvPr>
          <p:cNvGraphicFramePr>
            <a:graphicFrameLocks noChangeAspect="1"/>
          </p:cNvGraphicFramePr>
          <p:nvPr userDrawn="1">
            <p:custDataLst>
              <p:tags r:id="rId2"/>
            </p:custDataLst>
            <p:extLst>
              <p:ext uri="{D42A27DB-BD31-4B8C-83A1-F6EECF244321}">
                <p14:modId xmlns:p14="http://schemas.microsoft.com/office/powerpoint/2010/main" val="2193157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35" name="think-cell Folie" r:id="rId5" imgW="501" imgH="501" progId="TCLayout.ActiveDocument.1">
                  <p:embed/>
                </p:oleObj>
              </mc:Choice>
              <mc:Fallback>
                <p:oleObj name="think-cell Folie" r:id="rId5" imgW="501" imgH="50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8F1297B-BA84-447E-AF2D-E56A4EC0249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sp>
        <p:nvSpPr>
          <p:cNvPr id="25" name="Rechteck 24">
            <a:extLst>
              <a:ext uri="{FF2B5EF4-FFF2-40B4-BE49-F238E27FC236}">
                <a16:creationId xmlns:a16="http://schemas.microsoft.com/office/drawing/2014/main" id="{37DD5C95-5118-4771-BBEF-C494A39B1CB1}"/>
              </a:ext>
            </a:extLst>
          </p:cNvPr>
          <p:cNvSpPr/>
          <p:nvPr userDrawn="1"/>
        </p:nvSpPr>
        <p:spPr>
          <a:xfrm rot="4527741">
            <a:off x="9692471" y="3397882"/>
            <a:ext cx="6199567" cy="1992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4B1D7E8-D936-45CF-9801-E6E96A3D99E6}"/>
              </a:ext>
            </a:extLst>
          </p:cNvPr>
          <p:cNvSpPr/>
          <p:nvPr userDrawn="1"/>
        </p:nvSpPr>
        <p:spPr>
          <a:xfrm rot="657883">
            <a:off x="5499691" y="-1194604"/>
            <a:ext cx="11537227"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C3992C10-1D65-4134-AC25-B9577FC4B00E}"/>
              </a:ext>
            </a:extLst>
          </p:cNvPr>
          <p:cNvPicPr>
            <a:picLocks noChangeAspect="1"/>
          </p:cNvPicPr>
          <p:nvPr userDrawn="1"/>
        </p:nvPicPr>
        <p:blipFill rotWithShape="1">
          <a:blip r:embed="rId7"/>
          <a:srcRect t="19446" r="10232" b="26778"/>
          <a:stretch/>
        </p:blipFill>
        <p:spPr>
          <a:xfrm>
            <a:off x="8261974" y="169928"/>
            <a:ext cx="3799397" cy="923180"/>
          </a:xfrm>
          <a:prstGeom prst="rect">
            <a:avLst/>
          </a:prstGeom>
        </p:spPr>
      </p:pic>
      <p:sp>
        <p:nvSpPr>
          <p:cNvPr id="23" name="Rechteck 22">
            <a:extLst>
              <a:ext uri="{FF2B5EF4-FFF2-40B4-BE49-F238E27FC236}">
                <a16:creationId xmlns:a16="http://schemas.microsoft.com/office/drawing/2014/main" id="{0DBB9164-78CC-4DC2-A4F2-DBC0DFA05854}"/>
              </a:ext>
            </a:extLst>
          </p:cNvPr>
          <p:cNvSpPr/>
          <p:nvPr userDrawn="1"/>
        </p:nvSpPr>
        <p:spPr>
          <a:xfrm rot="1219052">
            <a:off x="-2374202" y="6626560"/>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5AD5762B-2F54-4C89-9068-7761169024E4}"/>
              </a:ext>
            </a:extLst>
          </p:cNvPr>
          <p:cNvSpPr/>
          <p:nvPr userDrawn="1"/>
        </p:nvSpPr>
        <p:spPr>
          <a:xfrm rot="20735630">
            <a:off x="7286170" y="6394201"/>
            <a:ext cx="6524172" cy="2060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0270E67C-D557-4518-B98B-F9D64954CE0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721969" flipH="1">
            <a:off x="10977987" y="5263527"/>
            <a:ext cx="975933" cy="975933"/>
          </a:xfrm>
          <a:prstGeom prst="rect">
            <a:avLst/>
          </a:prstGeom>
        </p:spPr>
      </p:pic>
      <p:sp>
        <p:nvSpPr>
          <p:cNvPr id="4" name="Rechteck 3">
            <a:extLst>
              <a:ext uri="{FF2B5EF4-FFF2-40B4-BE49-F238E27FC236}">
                <a16:creationId xmlns:a16="http://schemas.microsoft.com/office/drawing/2014/main" id="{1983285F-4D38-4741-A705-E00BBD5D670A}"/>
              </a:ext>
            </a:extLst>
          </p:cNvPr>
          <p:cNvSpPr/>
          <p:nvPr userDrawn="1"/>
        </p:nvSpPr>
        <p:spPr>
          <a:xfrm rot="3242169">
            <a:off x="4271788" y="-364033"/>
            <a:ext cx="4524188" cy="25522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265A74C-67DC-4684-891E-EE5BF3ACBA31}"/>
              </a:ext>
            </a:extLst>
          </p:cNvPr>
          <p:cNvSpPr/>
          <p:nvPr userDrawn="1"/>
        </p:nvSpPr>
        <p:spPr>
          <a:xfrm rot="21401698">
            <a:off x="-93548" y="1511210"/>
            <a:ext cx="8676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53766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enutzerdefiniertes Layout">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16126C8-0D87-4143-B70D-69A5C2EB3409}"/>
              </a:ext>
            </a:extLst>
          </p:cNvPr>
          <p:cNvGraphicFramePr>
            <a:graphicFrameLocks noChangeAspect="1"/>
          </p:cNvGraphicFramePr>
          <p:nvPr userDrawn="1">
            <p:custDataLst>
              <p:tags r:id="rId2"/>
            </p:custDataLst>
            <p:extLst>
              <p:ext uri="{D42A27DB-BD31-4B8C-83A1-F6EECF244321}">
                <p14:modId xmlns:p14="http://schemas.microsoft.com/office/powerpoint/2010/main" val="35110665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56" name="think-cell Folie" r:id="rId5" imgW="501" imgH="501" progId="TCLayout.ActiveDocument.1">
                  <p:embed/>
                </p:oleObj>
              </mc:Choice>
              <mc:Fallback>
                <p:oleObj name="think-cell Folie" r:id="rId5" imgW="501" imgH="501" progId="TCLayout.ActiveDocument.1">
                  <p:embed/>
                  <p:pic>
                    <p:nvPicPr>
                      <p:cNvPr id="3" name="Objekt 2" hidden="1">
                        <a:extLst>
                          <a:ext uri="{FF2B5EF4-FFF2-40B4-BE49-F238E27FC236}">
                            <a16:creationId xmlns:a16="http://schemas.microsoft.com/office/drawing/2014/main" id="{C16126C8-0D87-4143-B70D-69A5C2EB340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8F1297B-BA84-447E-AF2D-E56A4EC0249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pic>
        <p:nvPicPr>
          <p:cNvPr id="26" name="Grafik 25">
            <a:extLst>
              <a:ext uri="{FF2B5EF4-FFF2-40B4-BE49-F238E27FC236}">
                <a16:creationId xmlns:a16="http://schemas.microsoft.com/office/drawing/2014/main" id="{4889FC2F-B9C3-401B-AC5D-A3A7FA2A1AA2}"/>
              </a:ext>
            </a:extLst>
          </p:cNvPr>
          <p:cNvPicPr>
            <a:picLocks noChangeAspect="1"/>
          </p:cNvPicPr>
          <p:nvPr userDrawn="1"/>
        </p:nvPicPr>
        <p:blipFill>
          <a:blip r:embed="rId7"/>
          <a:stretch>
            <a:fillRect/>
          </a:stretch>
        </p:blipFill>
        <p:spPr>
          <a:xfrm>
            <a:off x="417020" y="297536"/>
            <a:ext cx="11774980" cy="6823295"/>
          </a:xfrm>
          <a:prstGeom prst="rect">
            <a:avLst/>
          </a:prstGeom>
          <a:ln w="41275">
            <a:solidFill>
              <a:schemeClr val="bg1"/>
            </a:solidFill>
          </a:ln>
        </p:spPr>
      </p:pic>
      <p:sp>
        <p:nvSpPr>
          <p:cNvPr id="7" name="Rechteck 6">
            <a:extLst>
              <a:ext uri="{FF2B5EF4-FFF2-40B4-BE49-F238E27FC236}">
                <a16:creationId xmlns:a16="http://schemas.microsoft.com/office/drawing/2014/main" id="{8052B790-47E5-41A1-9C18-D45FAB165AE8}"/>
              </a:ext>
            </a:extLst>
          </p:cNvPr>
          <p:cNvSpPr/>
          <p:nvPr userDrawn="1"/>
        </p:nvSpPr>
        <p:spPr>
          <a:xfrm rot="290286">
            <a:off x="-371022" y="745573"/>
            <a:ext cx="1003300" cy="5568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37DD5C95-5118-4771-BBEF-C494A39B1CB1}"/>
              </a:ext>
            </a:extLst>
          </p:cNvPr>
          <p:cNvSpPr/>
          <p:nvPr userDrawn="1"/>
        </p:nvSpPr>
        <p:spPr>
          <a:xfrm rot="4527741">
            <a:off x="9692471" y="3397882"/>
            <a:ext cx="6199567" cy="1992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4B1D7E8-D936-45CF-9801-E6E96A3D99E6}"/>
              </a:ext>
            </a:extLst>
          </p:cNvPr>
          <p:cNvSpPr/>
          <p:nvPr userDrawn="1"/>
        </p:nvSpPr>
        <p:spPr>
          <a:xfrm rot="657883">
            <a:off x="5499691" y="-1194604"/>
            <a:ext cx="11537227"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C3992C10-1D65-4134-AC25-B9577FC4B00E}"/>
              </a:ext>
            </a:extLst>
          </p:cNvPr>
          <p:cNvPicPr>
            <a:picLocks noChangeAspect="1"/>
          </p:cNvPicPr>
          <p:nvPr userDrawn="1"/>
        </p:nvPicPr>
        <p:blipFill rotWithShape="1">
          <a:blip r:embed="rId8"/>
          <a:srcRect t="19446" r="10232" b="26778"/>
          <a:stretch/>
        </p:blipFill>
        <p:spPr>
          <a:xfrm>
            <a:off x="8261974" y="169928"/>
            <a:ext cx="3799397" cy="923180"/>
          </a:xfrm>
          <a:prstGeom prst="rect">
            <a:avLst/>
          </a:prstGeom>
        </p:spPr>
      </p:pic>
      <p:sp>
        <p:nvSpPr>
          <p:cNvPr id="23" name="Rechteck 22">
            <a:extLst>
              <a:ext uri="{FF2B5EF4-FFF2-40B4-BE49-F238E27FC236}">
                <a16:creationId xmlns:a16="http://schemas.microsoft.com/office/drawing/2014/main" id="{0DBB9164-78CC-4DC2-A4F2-DBC0DFA05854}"/>
              </a:ext>
            </a:extLst>
          </p:cNvPr>
          <p:cNvSpPr/>
          <p:nvPr userDrawn="1"/>
        </p:nvSpPr>
        <p:spPr>
          <a:xfrm rot="1219052">
            <a:off x="-2374202" y="6626560"/>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5AD5762B-2F54-4C89-9068-7761169024E4}"/>
              </a:ext>
            </a:extLst>
          </p:cNvPr>
          <p:cNvSpPr/>
          <p:nvPr userDrawn="1"/>
        </p:nvSpPr>
        <p:spPr>
          <a:xfrm rot="20735630">
            <a:off x="7286170" y="6394201"/>
            <a:ext cx="6524172" cy="2060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0270E67C-D557-4518-B98B-F9D64954CE0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721969" flipH="1">
            <a:off x="10977987" y="5263527"/>
            <a:ext cx="975933" cy="975933"/>
          </a:xfrm>
          <a:prstGeom prst="rect">
            <a:avLst/>
          </a:prstGeom>
        </p:spPr>
      </p:pic>
      <p:sp>
        <p:nvSpPr>
          <p:cNvPr id="4" name="Rechteck 3">
            <a:extLst>
              <a:ext uri="{FF2B5EF4-FFF2-40B4-BE49-F238E27FC236}">
                <a16:creationId xmlns:a16="http://schemas.microsoft.com/office/drawing/2014/main" id="{1983285F-4D38-4741-A705-E00BBD5D670A}"/>
              </a:ext>
            </a:extLst>
          </p:cNvPr>
          <p:cNvSpPr/>
          <p:nvPr userDrawn="1"/>
        </p:nvSpPr>
        <p:spPr>
          <a:xfrm rot="21375017">
            <a:off x="-253363" y="-875045"/>
            <a:ext cx="4697927" cy="25522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Gleichschenkliges Dreieck 4">
            <a:extLst>
              <a:ext uri="{FF2B5EF4-FFF2-40B4-BE49-F238E27FC236}">
                <a16:creationId xmlns:a16="http://schemas.microsoft.com/office/drawing/2014/main" id="{A4361063-6364-4174-BDCB-5789226BEFDE}"/>
              </a:ext>
            </a:extLst>
          </p:cNvPr>
          <p:cNvSpPr/>
          <p:nvPr userDrawn="1"/>
        </p:nvSpPr>
        <p:spPr>
          <a:xfrm rot="5192921">
            <a:off x="5807082" y="-1107240"/>
            <a:ext cx="3070314" cy="1929621"/>
          </a:xfrm>
          <a:prstGeom prst="triangle">
            <a:avLst>
              <a:gd name="adj"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D090B92F-225B-428B-8671-CC8143387045}"/>
              </a:ext>
            </a:extLst>
          </p:cNvPr>
          <p:cNvSpPr/>
          <p:nvPr userDrawn="1"/>
        </p:nvSpPr>
        <p:spPr>
          <a:xfrm rot="21412989">
            <a:off x="4417082" y="-1496357"/>
            <a:ext cx="2002306" cy="29535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265A74C-67DC-4684-891E-EE5BF3ACBA31}"/>
              </a:ext>
            </a:extLst>
          </p:cNvPr>
          <p:cNvSpPr/>
          <p:nvPr userDrawn="1"/>
        </p:nvSpPr>
        <p:spPr>
          <a:xfrm rot="21401698">
            <a:off x="-93548" y="1511210"/>
            <a:ext cx="8676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abgerundete Ecken 8">
            <a:extLst>
              <a:ext uri="{FF2B5EF4-FFF2-40B4-BE49-F238E27FC236}">
                <a16:creationId xmlns:a16="http://schemas.microsoft.com/office/drawing/2014/main" id="{BA5A7553-CE6A-4F41-A741-2C568EA5ED5E}"/>
              </a:ext>
            </a:extLst>
          </p:cNvPr>
          <p:cNvSpPr/>
          <p:nvPr userDrawn="1"/>
        </p:nvSpPr>
        <p:spPr>
          <a:xfrm>
            <a:off x="6990737" y="3123529"/>
            <a:ext cx="2229956" cy="1113745"/>
          </a:xfrm>
          <a:prstGeom prst="roundRect">
            <a:avLst>
              <a:gd name="adj" fmla="val 8236"/>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57186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enutzerdefiniertes Layout">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16126C8-0D87-4143-B70D-69A5C2EB3409}"/>
              </a:ext>
            </a:extLst>
          </p:cNvPr>
          <p:cNvGraphicFramePr>
            <a:graphicFrameLocks noChangeAspect="1"/>
          </p:cNvGraphicFramePr>
          <p:nvPr userDrawn="1">
            <p:custDataLst>
              <p:tags r:id="rId2"/>
            </p:custDataLst>
            <p:extLst>
              <p:ext uri="{D42A27DB-BD31-4B8C-83A1-F6EECF244321}">
                <p14:modId xmlns:p14="http://schemas.microsoft.com/office/powerpoint/2010/main" val="23345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3" name="think-cell Folie" r:id="rId5" imgW="501" imgH="501" progId="TCLayout.ActiveDocument.1">
                  <p:embed/>
                </p:oleObj>
              </mc:Choice>
              <mc:Fallback>
                <p:oleObj name="think-cell Folie" r:id="rId5" imgW="501" imgH="501" progId="TCLayout.ActiveDocument.1">
                  <p:embed/>
                  <p:pic>
                    <p:nvPicPr>
                      <p:cNvPr id="3" name="Objekt 2" hidden="1">
                        <a:extLst>
                          <a:ext uri="{FF2B5EF4-FFF2-40B4-BE49-F238E27FC236}">
                            <a16:creationId xmlns:a16="http://schemas.microsoft.com/office/drawing/2014/main" id="{C16126C8-0D87-4143-B70D-69A5C2EB340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8F1297B-BA84-447E-AF2D-E56A4EC0249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pic>
        <p:nvPicPr>
          <p:cNvPr id="17" name="Grafik 16" descr="Ein Bild, das Text, Karte enthält.&#10;&#10;Automatisch generierte Beschreibung">
            <a:extLst>
              <a:ext uri="{FF2B5EF4-FFF2-40B4-BE49-F238E27FC236}">
                <a16:creationId xmlns:a16="http://schemas.microsoft.com/office/drawing/2014/main" id="{D96A9EA3-D33C-4E55-B7F7-142FCA87EDB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78229" y="401092"/>
            <a:ext cx="13957515" cy="8444883"/>
          </a:xfrm>
          <a:prstGeom prst="rect">
            <a:avLst/>
          </a:prstGeom>
        </p:spPr>
      </p:pic>
      <p:sp>
        <p:nvSpPr>
          <p:cNvPr id="7" name="Rechteck 6">
            <a:extLst>
              <a:ext uri="{FF2B5EF4-FFF2-40B4-BE49-F238E27FC236}">
                <a16:creationId xmlns:a16="http://schemas.microsoft.com/office/drawing/2014/main" id="{8052B790-47E5-41A1-9C18-D45FAB165AE8}"/>
              </a:ext>
            </a:extLst>
          </p:cNvPr>
          <p:cNvSpPr/>
          <p:nvPr userDrawn="1"/>
        </p:nvSpPr>
        <p:spPr>
          <a:xfrm rot="290286">
            <a:off x="-371022" y="745573"/>
            <a:ext cx="1003300" cy="5568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37DD5C95-5118-4771-BBEF-C494A39B1CB1}"/>
              </a:ext>
            </a:extLst>
          </p:cNvPr>
          <p:cNvSpPr/>
          <p:nvPr userDrawn="1"/>
        </p:nvSpPr>
        <p:spPr>
          <a:xfrm rot="4527741">
            <a:off x="9692471" y="3397882"/>
            <a:ext cx="6199567" cy="1992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4B1D7E8-D936-45CF-9801-E6E96A3D99E6}"/>
              </a:ext>
            </a:extLst>
          </p:cNvPr>
          <p:cNvSpPr/>
          <p:nvPr userDrawn="1"/>
        </p:nvSpPr>
        <p:spPr>
          <a:xfrm rot="657883">
            <a:off x="5499691" y="-1194604"/>
            <a:ext cx="11537227"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C3992C10-1D65-4134-AC25-B9577FC4B00E}"/>
              </a:ext>
            </a:extLst>
          </p:cNvPr>
          <p:cNvPicPr>
            <a:picLocks noChangeAspect="1"/>
          </p:cNvPicPr>
          <p:nvPr userDrawn="1"/>
        </p:nvPicPr>
        <p:blipFill rotWithShape="1">
          <a:blip r:embed="rId8"/>
          <a:srcRect t="19446" r="10232" b="26778"/>
          <a:stretch/>
        </p:blipFill>
        <p:spPr>
          <a:xfrm>
            <a:off x="8261974" y="169928"/>
            <a:ext cx="3799397" cy="923180"/>
          </a:xfrm>
          <a:prstGeom prst="rect">
            <a:avLst/>
          </a:prstGeom>
        </p:spPr>
      </p:pic>
      <p:sp>
        <p:nvSpPr>
          <p:cNvPr id="23" name="Rechteck 22">
            <a:extLst>
              <a:ext uri="{FF2B5EF4-FFF2-40B4-BE49-F238E27FC236}">
                <a16:creationId xmlns:a16="http://schemas.microsoft.com/office/drawing/2014/main" id="{0DBB9164-78CC-4DC2-A4F2-DBC0DFA05854}"/>
              </a:ext>
            </a:extLst>
          </p:cNvPr>
          <p:cNvSpPr/>
          <p:nvPr userDrawn="1"/>
        </p:nvSpPr>
        <p:spPr>
          <a:xfrm rot="1219052">
            <a:off x="-2374202" y="6626560"/>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5AD5762B-2F54-4C89-9068-7761169024E4}"/>
              </a:ext>
            </a:extLst>
          </p:cNvPr>
          <p:cNvSpPr/>
          <p:nvPr userDrawn="1"/>
        </p:nvSpPr>
        <p:spPr>
          <a:xfrm rot="20735630">
            <a:off x="7286170" y="6394201"/>
            <a:ext cx="6524172" cy="2060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0270E67C-D557-4518-B98B-F9D64954CE0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721969" flipH="1">
            <a:off x="10977987" y="5263527"/>
            <a:ext cx="975933" cy="975933"/>
          </a:xfrm>
          <a:prstGeom prst="rect">
            <a:avLst/>
          </a:prstGeom>
        </p:spPr>
      </p:pic>
      <p:sp>
        <p:nvSpPr>
          <p:cNvPr id="4" name="Rechteck 3">
            <a:extLst>
              <a:ext uri="{FF2B5EF4-FFF2-40B4-BE49-F238E27FC236}">
                <a16:creationId xmlns:a16="http://schemas.microsoft.com/office/drawing/2014/main" id="{1983285F-4D38-4741-A705-E00BBD5D670A}"/>
              </a:ext>
            </a:extLst>
          </p:cNvPr>
          <p:cNvSpPr/>
          <p:nvPr userDrawn="1"/>
        </p:nvSpPr>
        <p:spPr>
          <a:xfrm rot="21375017">
            <a:off x="-253363" y="-875045"/>
            <a:ext cx="4697927" cy="25522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Gleichschenkliges Dreieck 4">
            <a:extLst>
              <a:ext uri="{FF2B5EF4-FFF2-40B4-BE49-F238E27FC236}">
                <a16:creationId xmlns:a16="http://schemas.microsoft.com/office/drawing/2014/main" id="{A4361063-6364-4174-BDCB-5789226BEFDE}"/>
              </a:ext>
            </a:extLst>
          </p:cNvPr>
          <p:cNvSpPr/>
          <p:nvPr userDrawn="1"/>
        </p:nvSpPr>
        <p:spPr>
          <a:xfrm rot="5192921">
            <a:off x="5807082" y="-1107240"/>
            <a:ext cx="3070314" cy="1929621"/>
          </a:xfrm>
          <a:prstGeom prst="triangle">
            <a:avLst>
              <a:gd name="adj"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D090B92F-225B-428B-8671-CC8143387045}"/>
              </a:ext>
            </a:extLst>
          </p:cNvPr>
          <p:cNvSpPr/>
          <p:nvPr userDrawn="1"/>
        </p:nvSpPr>
        <p:spPr>
          <a:xfrm rot="21412989">
            <a:off x="4417082" y="-1496357"/>
            <a:ext cx="2002306" cy="29535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265A74C-67DC-4684-891E-EE5BF3ACBA31}"/>
              </a:ext>
            </a:extLst>
          </p:cNvPr>
          <p:cNvSpPr/>
          <p:nvPr userDrawn="1"/>
        </p:nvSpPr>
        <p:spPr>
          <a:xfrm rot="21401698">
            <a:off x="-93548" y="1511210"/>
            <a:ext cx="8676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06719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enutzerdefiniertes Layout">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16126C8-0D87-4143-B70D-69A5C2EB3409}"/>
              </a:ext>
            </a:extLst>
          </p:cNvPr>
          <p:cNvGraphicFramePr>
            <a:graphicFrameLocks noChangeAspect="1"/>
          </p:cNvGraphicFramePr>
          <p:nvPr userDrawn="1">
            <p:custDataLst>
              <p:tags r:id="rId2"/>
            </p:custDataLst>
            <p:extLst>
              <p:ext uri="{D42A27DB-BD31-4B8C-83A1-F6EECF244321}">
                <p14:modId xmlns:p14="http://schemas.microsoft.com/office/powerpoint/2010/main" val="4193214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09" name="think-cell Folie" r:id="rId5" imgW="501" imgH="501" progId="TCLayout.ActiveDocument.1">
                  <p:embed/>
                </p:oleObj>
              </mc:Choice>
              <mc:Fallback>
                <p:oleObj name="think-cell Folie" r:id="rId5" imgW="501" imgH="501" progId="TCLayout.ActiveDocument.1">
                  <p:embed/>
                  <p:pic>
                    <p:nvPicPr>
                      <p:cNvPr id="3" name="Objekt 2" hidden="1">
                        <a:extLst>
                          <a:ext uri="{FF2B5EF4-FFF2-40B4-BE49-F238E27FC236}">
                            <a16:creationId xmlns:a16="http://schemas.microsoft.com/office/drawing/2014/main" id="{C16126C8-0D87-4143-B70D-69A5C2EB340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8F1297B-BA84-447E-AF2D-E56A4EC0249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pic>
        <p:nvPicPr>
          <p:cNvPr id="9" name="Grafik 8">
            <a:extLst>
              <a:ext uri="{FF2B5EF4-FFF2-40B4-BE49-F238E27FC236}">
                <a16:creationId xmlns:a16="http://schemas.microsoft.com/office/drawing/2014/main" id="{643647AA-AB3C-4B61-9B26-F8DBDFDD8A1F}"/>
              </a:ext>
            </a:extLst>
          </p:cNvPr>
          <p:cNvPicPr>
            <a:picLocks noChangeAspect="1"/>
          </p:cNvPicPr>
          <p:nvPr userDrawn="1"/>
        </p:nvPicPr>
        <p:blipFill>
          <a:blip r:embed="rId7">
            <a:extLst>
              <a:ext uri="{BEBA8EAE-BF5A-486C-A8C5-ECC9F3942E4B}">
                <a14:imgProps xmlns:a14="http://schemas.microsoft.com/office/drawing/2010/main">
                  <a14:imgLayer r:embed="rId8">
                    <a14:imgEffect>
                      <a14:artisticCutout/>
                    </a14:imgEffect>
                    <a14:imgEffect>
                      <a14:sharpenSoften amount="-25000"/>
                    </a14:imgEffect>
                  </a14:imgLayer>
                </a14:imgProps>
              </a:ext>
            </a:extLst>
          </a:blip>
          <a:stretch>
            <a:fillRect/>
          </a:stretch>
        </p:blipFill>
        <p:spPr>
          <a:xfrm>
            <a:off x="-156754" y="-429986"/>
            <a:ext cx="12348754" cy="7717972"/>
          </a:xfrm>
          <a:prstGeom prst="rect">
            <a:avLst/>
          </a:prstGeom>
        </p:spPr>
      </p:pic>
      <p:sp>
        <p:nvSpPr>
          <p:cNvPr id="23" name="Rechteck 22">
            <a:extLst>
              <a:ext uri="{FF2B5EF4-FFF2-40B4-BE49-F238E27FC236}">
                <a16:creationId xmlns:a16="http://schemas.microsoft.com/office/drawing/2014/main" id="{0DBB9164-78CC-4DC2-A4F2-DBC0DFA05854}"/>
              </a:ext>
            </a:extLst>
          </p:cNvPr>
          <p:cNvSpPr/>
          <p:nvPr userDrawn="1"/>
        </p:nvSpPr>
        <p:spPr>
          <a:xfrm rot="1219052">
            <a:off x="-1710814" y="5431265"/>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5AD5762B-2F54-4C89-9068-7761169024E4}"/>
              </a:ext>
            </a:extLst>
          </p:cNvPr>
          <p:cNvSpPr/>
          <p:nvPr userDrawn="1"/>
        </p:nvSpPr>
        <p:spPr>
          <a:xfrm rot="20735630">
            <a:off x="5682066" y="5764750"/>
            <a:ext cx="8519792" cy="2060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C3992C10-1D65-4134-AC25-B9577FC4B00E}"/>
              </a:ext>
            </a:extLst>
          </p:cNvPr>
          <p:cNvPicPr>
            <a:picLocks noChangeAspect="1"/>
          </p:cNvPicPr>
          <p:nvPr userDrawn="1"/>
        </p:nvPicPr>
        <p:blipFill rotWithShape="1">
          <a:blip r:embed="rId9"/>
          <a:srcRect t="19446" r="10232" b="26778"/>
          <a:stretch/>
        </p:blipFill>
        <p:spPr>
          <a:xfrm>
            <a:off x="218645" y="5799763"/>
            <a:ext cx="3799397" cy="923180"/>
          </a:xfrm>
          <a:prstGeom prst="rect">
            <a:avLst/>
          </a:prstGeom>
        </p:spPr>
      </p:pic>
      <p:sp>
        <p:nvSpPr>
          <p:cNvPr id="12" name="Rechteck 11">
            <a:extLst>
              <a:ext uri="{FF2B5EF4-FFF2-40B4-BE49-F238E27FC236}">
                <a16:creationId xmlns:a16="http://schemas.microsoft.com/office/drawing/2014/main" id="{2E6D5486-F968-46EE-BFAE-F847B2EFB9BE}"/>
              </a:ext>
            </a:extLst>
          </p:cNvPr>
          <p:cNvSpPr/>
          <p:nvPr userDrawn="1"/>
        </p:nvSpPr>
        <p:spPr>
          <a:xfrm rot="1219052">
            <a:off x="4623312" y="-1627614"/>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782088F8-656F-4A2A-9C29-77ECDDB0A389}"/>
              </a:ext>
            </a:extLst>
          </p:cNvPr>
          <p:cNvSpPr/>
          <p:nvPr userDrawn="1"/>
        </p:nvSpPr>
        <p:spPr>
          <a:xfrm rot="20735630">
            <a:off x="-3500033" y="-1275957"/>
            <a:ext cx="8519792" cy="2060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4469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8AC8DF36-F7E9-4034-9442-6E8873DEFAC5}"/>
              </a:ext>
            </a:extLst>
          </p:cNvPr>
          <p:cNvGraphicFramePr>
            <a:graphicFrameLocks noChangeAspect="1"/>
          </p:cNvGraphicFramePr>
          <p:nvPr userDrawn="1">
            <p:custDataLst>
              <p:tags r:id="rId9"/>
            </p:custDataLst>
            <p:extLst>
              <p:ext uri="{D42A27DB-BD31-4B8C-83A1-F6EECF244321}">
                <p14:modId xmlns:p14="http://schemas.microsoft.com/office/powerpoint/2010/main" val="1887491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14" name="think-cell Folie" r:id="rId10" imgW="501" imgH="501" progId="TCLayout.ActiveDocument.1">
                  <p:embed/>
                </p:oleObj>
              </mc:Choice>
              <mc:Fallback>
                <p:oleObj name="think-cell Folie" r:id="rId10" imgW="501" imgH="501"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721789235"/>
      </p:ext>
    </p:extLst>
  </p:cSld>
  <p:clrMap bg1="lt1" tx1="dk1" bg2="lt2" tx2="dk2" accent1="accent1" accent2="accent2" accent3="accent3" accent4="accent4" accent5="accent5" accent6="accent6" hlink="hlink" folHlink="folHlink"/>
  <p:sldLayoutIdLst>
    <p:sldLayoutId id="2147483656" r:id="rId1"/>
    <p:sldLayoutId id="2147483658" r:id="rId2"/>
    <p:sldLayoutId id="2147483655" r:id="rId3"/>
    <p:sldLayoutId id="2147483660" r:id="rId4"/>
    <p:sldLayoutId id="2147483661" r:id="rId5"/>
    <p:sldLayoutId id="214748365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tags" Target="../tags/tag17.xml"/><Relationship Id="rId1" Type="http://schemas.openxmlformats.org/officeDocument/2006/relationships/vmlDrawing" Target="../drawings/vmlDrawing10.v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10.bin"/><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8.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slideLayout" Target="../slideLayouts/slideLayout3.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5" Type="http://schemas.openxmlformats.org/officeDocument/2006/relationships/tags" Target="../tags/tag23.xml"/><Relationship Id="rId4" Type="http://schemas.openxmlformats.org/officeDocument/2006/relationships/tags" Target="../tags/tag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Layout" Target="../slideLayouts/slideLayout3.xml"/><Relationship Id="rId5" Type="http://schemas.openxmlformats.org/officeDocument/2006/relationships/tags" Target="../tags/tag29.xml"/><Relationship Id="rId4" Type="http://schemas.openxmlformats.org/officeDocument/2006/relationships/tags" Target="../tags/tag28.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33.xml"/><Relationship Id="rId7" Type="http://schemas.openxmlformats.org/officeDocument/2006/relationships/slideLayout" Target="../slideLayouts/slideLayout3.xml"/><Relationship Id="rId2" Type="http://schemas.openxmlformats.org/officeDocument/2006/relationships/tags" Target="../tags/tag32.xml"/><Relationship Id="rId1" Type="http://schemas.openxmlformats.org/officeDocument/2006/relationships/vmlDrawing" Target="../drawings/vmlDrawing12.vml"/><Relationship Id="rId6" Type="http://schemas.openxmlformats.org/officeDocument/2006/relationships/tags" Target="../tags/tag36.xml"/><Relationship Id="rId5" Type="http://schemas.openxmlformats.org/officeDocument/2006/relationships/tags" Target="../tags/tag35.xml"/><Relationship Id="rId10" Type="http://schemas.openxmlformats.org/officeDocument/2006/relationships/image" Target="../media/image16.emf"/><Relationship Id="rId4" Type="http://schemas.openxmlformats.org/officeDocument/2006/relationships/tags" Target="../tags/tag34.xml"/><Relationship Id="rId9" Type="http://schemas.openxmlformats.org/officeDocument/2006/relationships/oleObject" Target="../embeddings/oleObject12.bin"/></Relationships>
</file>

<file path=ppt/slides/_rels/slide3.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7.xml"/><Relationship Id="rId1" Type="http://schemas.openxmlformats.org/officeDocument/2006/relationships/vmlDrawing" Target="../drawings/vmlDrawing13.vml"/><Relationship Id="rId6" Type="http://schemas.openxmlformats.org/officeDocument/2006/relationships/image" Target="../media/image16.emf"/><Relationship Id="rId5" Type="http://schemas.openxmlformats.org/officeDocument/2006/relationships/oleObject" Target="../embeddings/oleObject13.bin"/><Relationship Id="rId4"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39.xml"/><Relationship Id="rId7" Type="http://schemas.openxmlformats.org/officeDocument/2006/relationships/image" Target="../media/image16.emf"/><Relationship Id="rId2" Type="http://schemas.openxmlformats.org/officeDocument/2006/relationships/tags" Target="../tags/tag38.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7.xml"/><Relationship Id="rId4" Type="http://schemas.openxmlformats.org/officeDocument/2006/relationships/slideLayout" Target="../slideLayouts/slideLayout3.xml"/><Relationship Id="rId9" Type="http://schemas.openxmlformats.org/officeDocument/2006/relationships/image" Target="../media/image18.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40.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5" Type="http://schemas.openxmlformats.org/officeDocument/2006/relationships/notesSlide" Target="../notesSlides/notesSlide9.xml"/><Relationship Id="rId4"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4"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9.png"/><Relationship Id="rId2" Type="http://schemas.openxmlformats.org/officeDocument/2006/relationships/tags" Target="../tags/tag16.xml"/><Relationship Id="rId1" Type="http://schemas.openxmlformats.org/officeDocument/2006/relationships/vmlDrawing" Target="../drawings/vmlDrawing9.vml"/><Relationship Id="rId6" Type="http://schemas.openxmlformats.org/officeDocument/2006/relationships/image" Target="../media/image8.png"/><Relationship Id="rId5" Type="http://schemas.openxmlformats.org/officeDocument/2006/relationships/image" Target="../media/image1.e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791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8D02828-CAF0-4B51-BCF1-491238C82F97}"/>
              </a:ext>
            </a:extLst>
          </p:cNvPr>
          <p:cNvSpPr/>
          <p:nvPr/>
        </p:nvSpPr>
        <p:spPr>
          <a:xfrm>
            <a:off x="2276475" y="2670810"/>
            <a:ext cx="7639050" cy="1516380"/>
          </a:xfrm>
          <a:prstGeom prst="rect">
            <a:avLst/>
          </a:prstGeom>
          <a:solidFill>
            <a:schemeClr val="tx2">
              <a:alpha val="6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err="1"/>
              <a:t>Which</a:t>
            </a:r>
            <a:r>
              <a:rPr lang="de-DE" sz="4800" dirty="0"/>
              <a:t> </a:t>
            </a:r>
            <a:r>
              <a:rPr lang="de-DE" sz="4800" dirty="0" err="1">
                <a:solidFill>
                  <a:schemeClr val="accent1"/>
                </a:solidFill>
              </a:rPr>
              <a:t>e</a:t>
            </a:r>
            <a:r>
              <a:rPr lang="de-DE" sz="4800" dirty="0" err="1"/>
              <a:t>.</a:t>
            </a:r>
            <a:r>
              <a:rPr lang="de-DE" sz="4800" dirty="0" err="1">
                <a:solidFill>
                  <a:schemeClr val="accent1"/>
                </a:solidFill>
              </a:rPr>
              <a:t>GO</a:t>
            </a:r>
            <a:r>
              <a:rPr lang="de-DE" sz="4800" dirty="0"/>
              <a:t> </a:t>
            </a:r>
            <a:r>
              <a:rPr lang="de-DE" sz="4800" dirty="0" err="1"/>
              <a:t>is</a:t>
            </a:r>
            <a:r>
              <a:rPr lang="de-DE" sz="4800" dirty="0"/>
              <a:t> </a:t>
            </a:r>
            <a:r>
              <a:rPr lang="de-DE" sz="4800" dirty="0" err="1"/>
              <a:t>your</a:t>
            </a:r>
            <a:r>
              <a:rPr lang="de-DE" sz="4800" dirty="0"/>
              <a:t> </a:t>
            </a:r>
            <a:r>
              <a:rPr lang="de-DE" sz="4800" dirty="0" err="1">
                <a:solidFill>
                  <a:schemeClr val="accent1"/>
                </a:solidFill>
              </a:rPr>
              <a:t>e</a:t>
            </a:r>
            <a:r>
              <a:rPr lang="de-DE" sz="4800" dirty="0" err="1"/>
              <a:t>.</a:t>
            </a:r>
            <a:r>
              <a:rPr lang="de-DE" sz="4800" dirty="0" err="1">
                <a:solidFill>
                  <a:schemeClr val="accent1"/>
                </a:solidFill>
              </a:rPr>
              <a:t>GO</a:t>
            </a:r>
            <a:r>
              <a:rPr lang="de-DE" sz="4800" dirty="0"/>
              <a:t> </a:t>
            </a:r>
            <a:r>
              <a:rPr lang="de-DE" sz="4800" dirty="0" err="1"/>
              <a:t>with</a:t>
            </a:r>
            <a:r>
              <a:rPr lang="de-DE" sz="4800" dirty="0"/>
              <a:t> all </a:t>
            </a:r>
            <a:r>
              <a:rPr lang="de-DE" sz="4800" dirty="0" err="1"/>
              <a:t>your</a:t>
            </a:r>
            <a:r>
              <a:rPr lang="de-DE" sz="4800" dirty="0"/>
              <a:t> personal </a:t>
            </a:r>
            <a:r>
              <a:rPr lang="de-DE" sz="4800" dirty="0" err="1"/>
              <a:t>settings</a:t>
            </a:r>
            <a:r>
              <a:rPr lang="de-DE" sz="4800" dirty="0"/>
              <a:t>?</a:t>
            </a:r>
          </a:p>
        </p:txBody>
      </p:sp>
    </p:spTree>
    <p:extLst>
      <p:ext uri="{BB962C8B-B14F-4D97-AF65-F5344CB8AC3E}">
        <p14:creationId xmlns:p14="http://schemas.microsoft.com/office/powerpoint/2010/main" val="3526628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BAF073C-9235-4A5A-B8D8-1A6FF8709758}"/>
              </a:ext>
            </a:extLst>
          </p:cNvPr>
          <p:cNvSpPr/>
          <p:nvPr/>
        </p:nvSpPr>
        <p:spPr>
          <a:xfrm>
            <a:off x="2276475" y="2670810"/>
            <a:ext cx="7639050" cy="1516380"/>
          </a:xfrm>
          <a:prstGeom prst="rect">
            <a:avLst/>
          </a:prstGeom>
          <a:solidFill>
            <a:schemeClr val="tx2">
              <a:alpha val="6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err="1"/>
              <a:t>They</a:t>
            </a:r>
            <a:r>
              <a:rPr lang="de-DE" sz="6600" dirty="0"/>
              <a:t> </a:t>
            </a:r>
            <a:r>
              <a:rPr lang="de-DE" sz="6600" dirty="0">
                <a:solidFill>
                  <a:schemeClr val="accent1"/>
                </a:solidFill>
              </a:rPr>
              <a:t>all</a:t>
            </a:r>
            <a:r>
              <a:rPr lang="de-DE" sz="6600" dirty="0"/>
              <a:t> </a:t>
            </a:r>
            <a:r>
              <a:rPr lang="de-DE" sz="6600" dirty="0" err="1"/>
              <a:t>are</a:t>
            </a:r>
            <a:r>
              <a:rPr lang="de-DE" sz="6600" dirty="0"/>
              <a:t>!</a:t>
            </a:r>
          </a:p>
        </p:txBody>
      </p:sp>
    </p:spTree>
    <p:extLst>
      <p:ext uri="{BB962C8B-B14F-4D97-AF65-F5344CB8AC3E}">
        <p14:creationId xmlns:p14="http://schemas.microsoft.com/office/powerpoint/2010/main" val="1439922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8D02828-CAF0-4B51-BCF1-491238C82F97}"/>
              </a:ext>
            </a:extLst>
          </p:cNvPr>
          <p:cNvSpPr/>
          <p:nvPr/>
        </p:nvSpPr>
        <p:spPr>
          <a:xfrm>
            <a:off x="2289810" y="2221230"/>
            <a:ext cx="7612380" cy="2415540"/>
          </a:xfrm>
          <a:prstGeom prst="rect">
            <a:avLst/>
          </a:prstGeom>
          <a:solidFill>
            <a:schemeClr val="tx2">
              <a:alpha val="6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Every </a:t>
            </a:r>
            <a:r>
              <a:rPr lang="de-DE" sz="4800" dirty="0" err="1">
                <a:solidFill>
                  <a:schemeClr val="accent1"/>
                </a:solidFill>
              </a:rPr>
              <a:t>e</a:t>
            </a:r>
            <a:r>
              <a:rPr lang="de-DE" sz="4800" dirty="0" err="1">
                <a:solidFill>
                  <a:schemeClr val="bg1"/>
                </a:solidFill>
              </a:rPr>
              <a:t>.</a:t>
            </a:r>
            <a:r>
              <a:rPr lang="de-DE" sz="4800" dirty="0" err="1">
                <a:solidFill>
                  <a:schemeClr val="accent1"/>
                </a:solidFill>
              </a:rPr>
              <a:t>GO</a:t>
            </a:r>
            <a:r>
              <a:rPr lang="de-DE" sz="4800" dirty="0">
                <a:solidFill>
                  <a:schemeClr val="accent1"/>
                </a:solidFill>
              </a:rPr>
              <a:t> </a:t>
            </a:r>
            <a:r>
              <a:rPr lang="de-DE" sz="4800" dirty="0" err="1">
                <a:solidFill>
                  <a:schemeClr val="bg1"/>
                </a:solidFill>
              </a:rPr>
              <a:t>can</a:t>
            </a:r>
            <a:r>
              <a:rPr lang="de-DE" sz="4800" dirty="0"/>
              <a:t> </a:t>
            </a:r>
            <a:r>
              <a:rPr lang="de-DE" sz="4800" dirty="0" err="1">
                <a:solidFill>
                  <a:schemeClr val="accent1"/>
                </a:solidFill>
              </a:rPr>
              <a:t>automatically</a:t>
            </a:r>
            <a:r>
              <a:rPr lang="de-DE" sz="4800" dirty="0"/>
              <a:t> pull all </a:t>
            </a:r>
            <a:r>
              <a:rPr lang="de-DE" sz="4800" dirty="0" err="1"/>
              <a:t>your</a:t>
            </a:r>
            <a:r>
              <a:rPr lang="de-DE" sz="4800" dirty="0"/>
              <a:t> </a:t>
            </a:r>
            <a:r>
              <a:rPr lang="de-DE" sz="4800" dirty="0" err="1"/>
              <a:t>settings</a:t>
            </a:r>
            <a:r>
              <a:rPr lang="de-DE" sz="4800" dirty="0"/>
              <a:t> and </a:t>
            </a:r>
            <a:r>
              <a:rPr lang="de-DE" sz="4800" dirty="0" err="1"/>
              <a:t>preferences</a:t>
            </a:r>
            <a:r>
              <a:rPr lang="de-DE" sz="4800" dirty="0"/>
              <a:t> </a:t>
            </a:r>
            <a:r>
              <a:rPr lang="de-DE" sz="4800" dirty="0" err="1"/>
              <a:t>from</a:t>
            </a:r>
            <a:r>
              <a:rPr lang="de-DE" sz="4800" dirty="0"/>
              <a:t> </a:t>
            </a:r>
            <a:r>
              <a:rPr lang="de-DE" sz="4800" dirty="0" err="1"/>
              <a:t>your</a:t>
            </a:r>
            <a:r>
              <a:rPr lang="de-DE" sz="4800" dirty="0"/>
              <a:t> personal </a:t>
            </a:r>
            <a:r>
              <a:rPr lang="de-DE" sz="4800" dirty="0" err="1"/>
              <a:t>profile</a:t>
            </a:r>
            <a:r>
              <a:rPr lang="de-DE" sz="4800" dirty="0"/>
              <a:t>  </a:t>
            </a:r>
          </a:p>
        </p:txBody>
      </p:sp>
    </p:spTree>
    <p:extLst>
      <p:ext uri="{BB962C8B-B14F-4D97-AF65-F5344CB8AC3E}">
        <p14:creationId xmlns:p14="http://schemas.microsoft.com/office/powerpoint/2010/main" val="384585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rechblase: rechteckig 2">
            <a:extLst>
              <a:ext uri="{FF2B5EF4-FFF2-40B4-BE49-F238E27FC236}">
                <a16:creationId xmlns:a16="http://schemas.microsoft.com/office/drawing/2014/main" id="{9CF6FBF9-06FF-4240-AC48-DA0BBD0CE716}"/>
              </a:ext>
            </a:extLst>
          </p:cNvPr>
          <p:cNvSpPr/>
          <p:nvPr/>
        </p:nvSpPr>
        <p:spPr>
          <a:xfrm>
            <a:off x="845820" y="2063115"/>
            <a:ext cx="5250180" cy="1945005"/>
          </a:xfrm>
          <a:prstGeom prst="wedgeRectCallout">
            <a:avLst>
              <a:gd name="adj1" fmla="val 84295"/>
              <a:gd name="adj2" fmla="val 15008"/>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a:t>Hello I am Max! </a:t>
            </a:r>
          </a:p>
          <a:p>
            <a:pPr algn="ctr"/>
            <a:r>
              <a:rPr lang="de-DE" sz="3200" dirty="0"/>
              <a:t>I am </a:t>
            </a:r>
            <a:r>
              <a:rPr lang="de-DE" sz="3200" dirty="0" err="1"/>
              <a:t>member</a:t>
            </a:r>
            <a:r>
              <a:rPr lang="de-DE" sz="3200" dirty="0"/>
              <a:t> </a:t>
            </a:r>
            <a:r>
              <a:rPr lang="de-DE" sz="3200" dirty="0" err="1"/>
              <a:t>of</a:t>
            </a:r>
            <a:r>
              <a:rPr lang="de-DE" sz="3200" dirty="0"/>
              <a:t> </a:t>
            </a:r>
            <a:r>
              <a:rPr lang="de-DE" sz="3200" dirty="0" err="1"/>
              <a:t>the</a:t>
            </a:r>
            <a:r>
              <a:rPr lang="de-DE" sz="3200" dirty="0"/>
              <a:t> </a:t>
            </a:r>
            <a:r>
              <a:rPr lang="de-DE" sz="3200" dirty="0" err="1">
                <a:solidFill>
                  <a:schemeClr val="accent1"/>
                </a:solidFill>
              </a:rPr>
              <a:t>e</a:t>
            </a:r>
            <a:r>
              <a:rPr lang="de-DE" sz="3200" dirty="0" err="1"/>
              <a:t>.</a:t>
            </a:r>
            <a:r>
              <a:rPr lang="de-DE" sz="3200" dirty="0" err="1">
                <a:solidFill>
                  <a:schemeClr val="accent1"/>
                </a:solidFill>
              </a:rPr>
              <a:t>CO</a:t>
            </a:r>
            <a:r>
              <a:rPr lang="de-DE" sz="3200" dirty="0" err="1"/>
              <a:t>mmunity</a:t>
            </a:r>
            <a:endParaRPr lang="de-DE" sz="3200" dirty="0"/>
          </a:p>
          <a:p>
            <a:pPr algn="ctr"/>
            <a:r>
              <a:rPr lang="de-DE" sz="3200" dirty="0" err="1"/>
              <a:t>I‘ll</a:t>
            </a:r>
            <a:r>
              <a:rPr lang="de-DE" sz="3200" dirty="0"/>
              <a:t> </a:t>
            </a:r>
            <a:r>
              <a:rPr lang="de-DE" sz="3200" dirty="0" err="1"/>
              <a:t>take</a:t>
            </a:r>
            <a:r>
              <a:rPr lang="de-DE" sz="3200" dirty="0"/>
              <a:t> </a:t>
            </a:r>
            <a:r>
              <a:rPr lang="de-DE" sz="3200" dirty="0" err="1"/>
              <a:t>you</a:t>
            </a:r>
            <a:r>
              <a:rPr lang="de-DE" sz="3200" dirty="0"/>
              <a:t> </a:t>
            </a:r>
            <a:r>
              <a:rPr lang="de-DE" sz="3200" dirty="0" err="1"/>
              <a:t>shopping</a:t>
            </a:r>
            <a:r>
              <a:rPr lang="de-DE" sz="3200" dirty="0"/>
              <a:t> </a:t>
            </a:r>
            <a:r>
              <a:rPr lang="de-DE" sz="3200" dirty="0" err="1"/>
              <a:t>with</a:t>
            </a:r>
            <a:r>
              <a:rPr lang="de-DE" sz="3200" dirty="0"/>
              <a:t> </a:t>
            </a:r>
            <a:r>
              <a:rPr lang="de-DE" sz="3200" dirty="0" err="1"/>
              <a:t>me</a:t>
            </a:r>
            <a:r>
              <a:rPr lang="de-DE" sz="3200" dirty="0"/>
              <a:t> </a:t>
            </a:r>
            <a:r>
              <a:rPr lang="de-DE" sz="3200" dirty="0" err="1"/>
              <a:t>today</a:t>
            </a:r>
            <a:endParaRPr lang="de-DE" sz="3200" dirty="0"/>
          </a:p>
        </p:txBody>
      </p:sp>
      <p:pic>
        <p:nvPicPr>
          <p:cNvPr id="7" name="Grafik 6">
            <a:extLst>
              <a:ext uri="{FF2B5EF4-FFF2-40B4-BE49-F238E27FC236}">
                <a16:creationId xmlns:a16="http://schemas.microsoft.com/office/drawing/2014/main" id="{B4BF4E0A-F849-476C-BC86-B4C5A35C2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765" y="2240279"/>
            <a:ext cx="2689555" cy="2689555"/>
          </a:xfrm>
          <a:prstGeom prst="rect">
            <a:avLst/>
          </a:prstGeom>
        </p:spPr>
      </p:pic>
    </p:spTree>
    <p:extLst>
      <p:ext uri="{BB962C8B-B14F-4D97-AF65-F5344CB8AC3E}">
        <p14:creationId xmlns:p14="http://schemas.microsoft.com/office/powerpoint/2010/main" val="8860697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DCCFB6D0-8D39-4228-A260-AAFC0AB90582}"/>
              </a:ext>
            </a:extLst>
          </p:cNvPr>
          <p:cNvGraphicFramePr>
            <a:graphicFrameLocks noChangeAspect="1"/>
          </p:cNvGraphicFramePr>
          <p:nvPr>
            <p:custDataLst>
              <p:tags r:id="rId2"/>
            </p:custDataLst>
            <p:extLst>
              <p:ext uri="{D42A27DB-BD31-4B8C-83A1-F6EECF244321}">
                <p14:modId xmlns:p14="http://schemas.microsoft.com/office/powerpoint/2010/main" val="36736272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36" name="think-cell Folie" r:id="rId4" imgW="501" imgH="501" progId="TCLayout.ActiveDocument.1">
                  <p:embed/>
                </p:oleObj>
              </mc:Choice>
              <mc:Fallback>
                <p:oleObj name="think-cell Folie" r:id="rId4" imgW="501" imgH="50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MAX USES THE </a:t>
            </a:r>
            <a:r>
              <a:rPr lang="de-DE" sz="4000" dirty="0">
                <a:solidFill>
                  <a:schemeClr val="accent1"/>
                </a:solidFill>
                <a:latin typeface="Agency FB" panose="020B0503020202020204" pitchFamily="34" charset="0"/>
              </a:rPr>
              <a:t>e</a:t>
            </a:r>
            <a:r>
              <a:rPr lang="de-DE" sz="4000" dirty="0">
                <a:solidFill>
                  <a:schemeClr val="bg1"/>
                </a:solidFill>
                <a:latin typeface="Agency FB" panose="020B0503020202020204" pitchFamily="34" charset="0"/>
              </a:rPr>
              <a:t>.</a:t>
            </a:r>
            <a:r>
              <a:rPr lang="de-DE" sz="4000" dirty="0">
                <a:solidFill>
                  <a:schemeClr val="accent1"/>
                </a:solidFill>
                <a:latin typeface="Agency FB" panose="020B0503020202020204" pitchFamily="34" charset="0"/>
              </a:rPr>
              <a:t>CO</a:t>
            </a:r>
            <a:r>
              <a:rPr lang="de-DE" sz="4000" dirty="0">
                <a:solidFill>
                  <a:schemeClr val="bg1"/>
                </a:solidFill>
                <a:latin typeface="Agency FB" panose="020B0503020202020204" pitchFamily="34" charset="0"/>
              </a:rPr>
              <a:t> APP TO FIND THE CLOSEST </a:t>
            </a:r>
            <a:r>
              <a:rPr lang="de-DE" sz="4000" dirty="0" err="1">
                <a:solidFill>
                  <a:schemeClr val="accent1"/>
                </a:solidFill>
                <a:latin typeface="Agency FB" panose="020B0503020202020204" pitchFamily="34" charset="0"/>
              </a:rPr>
              <a:t>e</a:t>
            </a:r>
            <a:r>
              <a:rPr lang="de-DE" sz="4000" dirty="0" err="1">
                <a:solidFill>
                  <a:schemeClr val="bg1"/>
                </a:solidFill>
                <a:latin typeface="Agency FB" panose="020B0503020202020204" pitchFamily="34" charset="0"/>
              </a:rPr>
              <a:t>.</a:t>
            </a:r>
            <a:r>
              <a:rPr lang="de-DE" sz="4000" dirty="0" err="1">
                <a:solidFill>
                  <a:schemeClr val="accent1"/>
                </a:solidFill>
                <a:latin typeface="Agency FB" panose="020B0503020202020204" pitchFamily="34" charset="0"/>
              </a:rPr>
              <a:t>GO</a:t>
            </a:r>
            <a:r>
              <a:rPr lang="de-DE" sz="4000" dirty="0">
                <a:solidFill>
                  <a:schemeClr val="bg1"/>
                </a:solidFill>
                <a:latin typeface="Agency FB" panose="020B0503020202020204" pitchFamily="34" charset="0"/>
              </a:rPr>
              <a:t> LIFE</a:t>
            </a:r>
          </a:p>
        </p:txBody>
      </p:sp>
      <p:pic>
        <p:nvPicPr>
          <p:cNvPr id="4" name="Grafik 3">
            <a:extLst>
              <a:ext uri="{FF2B5EF4-FFF2-40B4-BE49-F238E27FC236}">
                <a16:creationId xmlns:a16="http://schemas.microsoft.com/office/drawing/2014/main" id="{35802F7F-BFB4-43C7-94A1-A07F727B22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635" y="2574769"/>
            <a:ext cx="2689555" cy="2689555"/>
          </a:xfrm>
          <a:prstGeom prst="rect">
            <a:avLst/>
          </a:prstGeom>
        </p:spPr>
      </p:pic>
      <p:grpSp>
        <p:nvGrpSpPr>
          <p:cNvPr id="13" name="Gruppieren 12">
            <a:extLst>
              <a:ext uri="{FF2B5EF4-FFF2-40B4-BE49-F238E27FC236}">
                <a16:creationId xmlns:a16="http://schemas.microsoft.com/office/drawing/2014/main" id="{DD504FDF-56D8-4AF7-AE8A-04FEDBB80139}"/>
              </a:ext>
            </a:extLst>
          </p:cNvPr>
          <p:cNvGrpSpPr/>
          <p:nvPr/>
        </p:nvGrpSpPr>
        <p:grpSpPr>
          <a:xfrm>
            <a:off x="3578822" y="2018319"/>
            <a:ext cx="3802455" cy="3802455"/>
            <a:chOff x="4194772" y="2164678"/>
            <a:chExt cx="3802455" cy="3802455"/>
          </a:xfrm>
        </p:grpSpPr>
        <p:pic>
          <p:nvPicPr>
            <p:cNvPr id="5" name="Grafik 4">
              <a:extLst>
                <a:ext uri="{FF2B5EF4-FFF2-40B4-BE49-F238E27FC236}">
                  <a16:creationId xmlns:a16="http://schemas.microsoft.com/office/drawing/2014/main" id="{EBE7F821-D7FE-4F5E-AC25-124EB42415D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4772" y="2164678"/>
              <a:ext cx="3802455" cy="3802455"/>
            </a:xfrm>
            <a:prstGeom prst="rect">
              <a:avLst/>
            </a:prstGeom>
          </p:spPr>
        </p:pic>
        <p:pic>
          <p:nvPicPr>
            <p:cNvPr id="2" name="Grafik 1">
              <a:extLst>
                <a:ext uri="{FF2B5EF4-FFF2-40B4-BE49-F238E27FC236}">
                  <a16:creationId xmlns:a16="http://schemas.microsoft.com/office/drawing/2014/main" id="{AFEB18D0-C0C9-469D-8321-27BAEA6DD76E}"/>
                </a:ext>
              </a:extLst>
            </p:cNvPr>
            <p:cNvPicPr>
              <a:picLocks noChangeAspect="1"/>
            </p:cNvPicPr>
            <p:nvPr/>
          </p:nvPicPr>
          <p:blipFill>
            <a:blip r:embed="rId8"/>
            <a:stretch>
              <a:fillRect/>
            </a:stretch>
          </p:blipFill>
          <p:spPr>
            <a:xfrm>
              <a:off x="5318985" y="2796541"/>
              <a:ext cx="1554030" cy="2415234"/>
            </a:xfrm>
            <a:prstGeom prst="rect">
              <a:avLst/>
            </a:prstGeom>
            <a:ln w="34925">
              <a:solidFill>
                <a:schemeClr val="bg1"/>
              </a:solidFill>
            </a:ln>
          </p:spPr>
        </p:pic>
        <p:sp>
          <p:nvSpPr>
            <p:cNvPr id="6" name="Freeform 860">
              <a:extLst>
                <a:ext uri="{FF2B5EF4-FFF2-40B4-BE49-F238E27FC236}">
                  <a16:creationId xmlns:a16="http://schemas.microsoft.com/office/drawing/2014/main" id="{78DF1B66-02B7-4B01-BC21-D777089E55F9}"/>
                </a:ext>
              </a:extLst>
            </p:cNvPr>
            <p:cNvSpPr>
              <a:spLocks noChangeAspect="1" noEditPoints="1"/>
            </p:cNvSpPr>
            <p:nvPr/>
          </p:nvSpPr>
          <p:spPr bwMode="auto">
            <a:xfrm>
              <a:off x="6052788" y="3503530"/>
              <a:ext cx="275621" cy="410831"/>
            </a:xfrm>
            <a:custGeom>
              <a:avLst/>
              <a:gdLst>
                <a:gd name="T0" fmla="*/ 324 w 335"/>
                <a:gd name="T1" fmla="*/ 225 h 501"/>
                <a:gd name="T2" fmla="*/ 205 w 335"/>
                <a:gd name="T3" fmla="*/ 478 h 501"/>
                <a:gd name="T4" fmla="*/ 167 w 335"/>
                <a:gd name="T5" fmla="*/ 501 h 501"/>
                <a:gd name="T6" fmla="*/ 130 w 335"/>
                <a:gd name="T7" fmla="*/ 478 h 501"/>
                <a:gd name="T8" fmla="*/ 11 w 335"/>
                <a:gd name="T9" fmla="*/ 225 h 501"/>
                <a:gd name="T10" fmla="*/ 0 w 335"/>
                <a:gd name="T11" fmla="*/ 167 h 501"/>
                <a:gd name="T12" fmla="*/ 167 w 335"/>
                <a:gd name="T13" fmla="*/ 0 h 501"/>
                <a:gd name="T14" fmla="*/ 335 w 335"/>
                <a:gd name="T15" fmla="*/ 167 h 501"/>
                <a:gd name="T16" fmla="*/ 324 w 335"/>
                <a:gd name="T17" fmla="*/ 225 h 501"/>
                <a:gd name="T18" fmla="*/ 167 w 335"/>
                <a:gd name="T19" fmla="*/ 83 h 501"/>
                <a:gd name="T20" fmla="*/ 84 w 335"/>
                <a:gd name="T21" fmla="*/ 167 h 501"/>
                <a:gd name="T22" fmla="*/ 167 w 335"/>
                <a:gd name="T23" fmla="*/ 250 h 501"/>
                <a:gd name="T24" fmla="*/ 251 w 335"/>
                <a:gd name="T25" fmla="*/ 167 h 501"/>
                <a:gd name="T26" fmla="*/ 167 w 335"/>
                <a:gd name="T27" fmla="*/ 83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501">
                  <a:moveTo>
                    <a:pt x="324" y="225"/>
                  </a:moveTo>
                  <a:cubicBezTo>
                    <a:pt x="205" y="478"/>
                    <a:pt x="205" y="478"/>
                    <a:pt x="205" y="478"/>
                  </a:cubicBezTo>
                  <a:cubicBezTo>
                    <a:pt x="198" y="493"/>
                    <a:pt x="183" y="501"/>
                    <a:pt x="167" y="501"/>
                  </a:cubicBezTo>
                  <a:cubicBezTo>
                    <a:pt x="152" y="501"/>
                    <a:pt x="137" y="493"/>
                    <a:pt x="130" y="478"/>
                  </a:cubicBezTo>
                  <a:cubicBezTo>
                    <a:pt x="11" y="225"/>
                    <a:pt x="11" y="225"/>
                    <a:pt x="11" y="225"/>
                  </a:cubicBezTo>
                  <a:cubicBezTo>
                    <a:pt x="2" y="207"/>
                    <a:pt x="0" y="187"/>
                    <a:pt x="0" y="167"/>
                  </a:cubicBezTo>
                  <a:cubicBezTo>
                    <a:pt x="0" y="74"/>
                    <a:pt x="75" y="0"/>
                    <a:pt x="167" y="0"/>
                  </a:cubicBezTo>
                  <a:cubicBezTo>
                    <a:pt x="260" y="0"/>
                    <a:pt x="335" y="74"/>
                    <a:pt x="335" y="167"/>
                  </a:cubicBezTo>
                  <a:cubicBezTo>
                    <a:pt x="335" y="187"/>
                    <a:pt x="332" y="207"/>
                    <a:pt x="324" y="225"/>
                  </a:cubicBezTo>
                  <a:close/>
                  <a:moveTo>
                    <a:pt x="167" y="83"/>
                  </a:moveTo>
                  <a:cubicBezTo>
                    <a:pt x="121" y="83"/>
                    <a:pt x="84" y="121"/>
                    <a:pt x="84" y="167"/>
                  </a:cubicBezTo>
                  <a:cubicBezTo>
                    <a:pt x="84" y="213"/>
                    <a:pt x="121" y="250"/>
                    <a:pt x="167" y="250"/>
                  </a:cubicBezTo>
                  <a:cubicBezTo>
                    <a:pt x="214" y="250"/>
                    <a:pt x="251" y="213"/>
                    <a:pt x="251" y="167"/>
                  </a:cubicBezTo>
                  <a:cubicBezTo>
                    <a:pt x="251" y="121"/>
                    <a:pt x="214" y="83"/>
                    <a:pt x="167" y="83"/>
                  </a:cubicBezTo>
                  <a:close/>
                </a:path>
              </a:pathLst>
            </a:custGeom>
            <a:solidFill>
              <a:srgbClr val="FF0000"/>
            </a:solidFill>
            <a:ln>
              <a:solidFill>
                <a:schemeClr val="tx2"/>
              </a:solidFill>
            </a:ln>
            <a:extLst/>
          </p:spPr>
          <p:txBody>
            <a:bodyPr vert="horz" wrap="square" lIns="91440" tIns="45720" rIns="91440" bIns="45720" numCol="1" anchor="t" anchorCtr="0" compatLnSpc="1">
              <a:prstTxWarp prst="textNoShape">
                <a:avLst/>
              </a:prstTxWarp>
            </a:bodyPr>
            <a:lstStyle/>
            <a:p>
              <a:endParaRPr lang="de-DE" dirty="0"/>
            </a:p>
          </p:txBody>
        </p:sp>
        <p:pic>
          <p:nvPicPr>
            <p:cNvPr id="8" name="Grafik 7">
              <a:extLst>
                <a:ext uri="{FF2B5EF4-FFF2-40B4-BE49-F238E27FC236}">
                  <a16:creationId xmlns:a16="http://schemas.microsoft.com/office/drawing/2014/main" id="{BA113AD6-F21D-4BC3-A4C5-44468A477D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5504268" y="4752057"/>
              <a:ext cx="274232" cy="274232"/>
            </a:xfrm>
            <a:prstGeom prst="rect">
              <a:avLst/>
            </a:prstGeom>
            <a:ln>
              <a:noFill/>
            </a:ln>
          </p:spPr>
        </p:pic>
        <p:pic>
          <p:nvPicPr>
            <p:cNvPr id="9" name="Grafik 8">
              <a:extLst>
                <a:ext uri="{FF2B5EF4-FFF2-40B4-BE49-F238E27FC236}">
                  <a16:creationId xmlns:a16="http://schemas.microsoft.com/office/drawing/2014/main" id="{8D37CE00-D075-455D-915B-E5960A060B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290309" y="4212307"/>
              <a:ext cx="274232" cy="274232"/>
            </a:xfrm>
            <a:prstGeom prst="rect">
              <a:avLst/>
            </a:prstGeom>
            <a:ln>
              <a:noFill/>
            </a:ln>
          </p:spPr>
        </p:pic>
        <p:pic>
          <p:nvPicPr>
            <p:cNvPr id="10" name="Grafik 9">
              <a:extLst>
                <a:ext uri="{FF2B5EF4-FFF2-40B4-BE49-F238E27FC236}">
                  <a16:creationId xmlns:a16="http://schemas.microsoft.com/office/drawing/2014/main" id="{5401C04A-66BC-4748-81E1-9CD376627E0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5504268" y="3141839"/>
              <a:ext cx="274232" cy="274232"/>
            </a:xfrm>
            <a:prstGeom prst="rect">
              <a:avLst/>
            </a:prstGeom>
            <a:ln>
              <a:noFill/>
            </a:ln>
          </p:spPr>
        </p:pic>
        <p:pic>
          <p:nvPicPr>
            <p:cNvPr id="11" name="Grafik 10">
              <a:extLst>
                <a:ext uri="{FF2B5EF4-FFF2-40B4-BE49-F238E27FC236}">
                  <a16:creationId xmlns:a16="http://schemas.microsoft.com/office/drawing/2014/main" id="{CB669829-5338-465B-B5FE-C3B989C75E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5411655" y="3920090"/>
              <a:ext cx="274232" cy="274232"/>
            </a:xfrm>
            <a:prstGeom prst="rect">
              <a:avLst/>
            </a:prstGeom>
            <a:ln>
              <a:noFill/>
            </a:ln>
          </p:spPr>
        </p:pic>
        <p:pic>
          <p:nvPicPr>
            <p:cNvPr id="12" name="Grafik 11">
              <a:extLst>
                <a:ext uri="{FF2B5EF4-FFF2-40B4-BE49-F238E27FC236}">
                  <a16:creationId xmlns:a16="http://schemas.microsoft.com/office/drawing/2014/main" id="{181F35E5-B27B-4806-BAC2-752A7F4130C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6521456" y="3093076"/>
              <a:ext cx="274232" cy="274232"/>
            </a:xfrm>
            <a:prstGeom prst="rect">
              <a:avLst/>
            </a:prstGeom>
            <a:ln>
              <a:noFill/>
            </a:ln>
          </p:spPr>
        </p:pic>
      </p:grpSp>
      <p:sp>
        <p:nvSpPr>
          <p:cNvPr id="15" name="Textfeld 14">
            <a:extLst>
              <a:ext uri="{FF2B5EF4-FFF2-40B4-BE49-F238E27FC236}">
                <a16:creationId xmlns:a16="http://schemas.microsoft.com/office/drawing/2014/main" id="{A364005D-CEB2-45E1-A536-27FCFC83CB5B}"/>
              </a:ext>
            </a:extLst>
          </p:cNvPr>
          <p:cNvSpPr txBox="1"/>
          <p:nvPr/>
        </p:nvSpPr>
        <p:spPr>
          <a:xfrm>
            <a:off x="7228388" y="2141132"/>
            <a:ext cx="3470035" cy="3539430"/>
          </a:xfrm>
          <a:prstGeom prst="rect">
            <a:avLst/>
          </a:prstGeom>
          <a:noFill/>
        </p:spPr>
        <p:txBody>
          <a:bodyPr wrap="square" rtlCol="0">
            <a:spAutoFit/>
          </a:bodyPr>
          <a:lstStyle/>
          <a:p>
            <a:r>
              <a:rPr lang="de-DE" sz="2800" dirty="0">
                <a:solidFill>
                  <a:schemeClr val="bg1"/>
                </a:solidFill>
              </a:rPr>
              <a:t>Max </a:t>
            </a:r>
            <a:r>
              <a:rPr lang="de-DE" sz="2800" dirty="0" err="1">
                <a:solidFill>
                  <a:schemeClr val="bg1"/>
                </a:solidFill>
              </a:rPr>
              <a:t>can</a:t>
            </a:r>
            <a:r>
              <a:rPr lang="de-DE" sz="2800" dirty="0">
                <a:solidFill>
                  <a:schemeClr val="bg1"/>
                </a:solidFill>
              </a:rPr>
              <a:t> </a:t>
            </a:r>
            <a:r>
              <a:rPr lang="de-DE" sz="2800" dirty="0" err="1">
                <a:solidFill>
                  <a:schemeClr val="bg1"/>
                </a:solidFill>
              </a:rPr>
              <a:t>select</a:t>
            </a:r>
            <a:r>
              <a:rPr lang="de-DE" sz="2800" dirty="0">
                <a:solidFill>
                  <a:schemeClr val="bg1"/>
                </a:solidFill>
              </a:rPr>
              <a:t> </a:t>
            </a:r>
            <a:r>
              <a:rPr lang="de-DE" sz="2800" dirty="0" err="1">
                <a:solidFill>
                  <a:schemeClr val="bg1"/>
                </a:solidFill>
              </a:rPr>
              <a:t>the</a:t>
            </a:r>
            <a:r>
              <a:rPr lang="de-DE" sz="2800" dirty="0">
                <a:solidFill>
                  <a:schemeClr val="bg1"/>
                </a:solidFill>
              </a:rPr>
              <a:t> </a:t>
            </a:r>
            <a:r>
              <a:rPr lang="de-DE" sz="2800" dirty="0" err="1">
                <a:solidFill>
                  <a:schemeClr val="accent1"/>
                </a:solidFill>
              </a:rPr>
              <a:t>e</a:t>
            </a:r>
            <a:r>
              <a:rPr lang="de-DE" sz="2800" dirty="0" err="1">
                <a:solidFill>
                  <a:schemeClr val="bg1"/>
                </a:solidFill>
              </a:rPr>
              <a:t>.</a:t>
            </a:r>
            <a:r>
              <a:rPr lang="de-DE" sz="2800" dirty="0" err="1">
                <a:solidFill>
                  <a:schemeClr val="accent1"/>
                </a:solidFill>
              </a:rPr>
              <a:t>GO</a:t>
            </a:r>
            <a:r>
              <a:rPr lang="de-DE" sz="2800" dirty="0">
                <a:solidFill>
                  <a:schemeClr val="bg1"/>
                </a:solidFill>
              </a:rPr>
              <a:t> he </a:t>
            </a:r>
            <a:r>
              <a:rPr lang="de-DE" sz="2800" dirty="0" err="1">
                <a:solidFill>
                  <a:schemeClr val="bg1"/>
                </a:solidFill>
              </a:rPr>
              <a:t>wants</a:t>
            </a:r>
            <a:r>
              <a:rPr lang="de-DE" sz="2800" dirty="0">
                <a:solidFill>
                  <a:schemeClr val="bg1"/>
                </a:solidFill>
              </a:rPr>
              <a:t> </a:t>
            </a:r>
            <a:r>
              <a:rPr lang="de-DE" sz="2800" dirty="0" err="1">
                <a:solidFill>
                  <a:schemeClr val="bg1"/>
                </a:solidFill>
              </a:rPr>
              <a:t>to</a:t>
            </a:r>
            <a:r>
              <a:rPr lang="de-DE" sz="2800" dirty="0">
                <a:solidFill>
                  <a:schemeClr val="bg1"/>
                </a:solidFill>
              </a:rPr>
              <a:t> </a:t>
            </a:r>
            <a:r>
              <a:rPr lang="de-DE" sz="2800" dirty="0" err="1">
                <a:solidFill>
                  <a:schemeClr val="bg1"/>
                </a:solidFill>
              </a:rPr>
              <a:t>take</a:t>
            </a:r>
            <a:r>
              <a:rPr lang="de-DE" sz="2800" dirty="0">
                <a:solidFill>
                  <a:schemeClr val="bg1"/>
                </a:solidFill>
              </a:rPr>
              <a:t> and </a:t>
            </a:r>
            <a:r>
              <a:rPr lang="de-DE" sz="2800" dirty="0" err="1">
                <a:solidFill>
                  <a:schemeClr val="bg1"/>
                </a:solidFill>
              </a:rPr>
              <a:t>the</a:t>
            </a:r>
            <a:r>
              <a:rPr lang="de-DE" sz="2800" dirty="0">
                <a:solidFill>
                  <a:schemeClr val="bg1"/>
                </a:solidFill>
              </a:rPr>
              <a:t> </a:t>
            </a:r>
            <a:r>
              <a:rPr lang="de-DE" sz="2800" dirty="0" err="1">
                <a:solidFill>
                  <a:schemeClr val="bg1"/>
                </a:solidFill>
              </a:rPr>
              <a:t>car</a:t>
            </a:r>
            <a:r>
              <a:rPr lang="de-DE" sz="2800" dirty="0">
                <a:solidFill>
                  <a:schemeClr val="bg1"/>
                </a:solidFill>
              </a:rPr>
              <a:t> will </a:t>
            </a:r>
            <a:r>
              <a:rPr lang="de-DE" sz="2800" dirty="0" err="1">
                <a:solidFill>
                  <a:schemeClr val="bg1"/>
                </a:solidFill>
              </a:rPr>
              <a:t>automatically</a:t>
            </a:r>
            <a:r>
              <a:rPr lang="de-DE" sz="2800" dirty="0">
                <a:solidFill>
                  <a:schemeClr val="bg1"/>
                </a:solidFill>
              </a:rPr>
              <a:t> </a:t>
            </a:r>
            <a:r>
              <a:rPr lang="de-DE" sz="2800" dirty="0" err="1">
                <a:solidFill>
                  <a:schemeClr val="bg1"/>
                </a:solidFill>
              </a:rPr>
              <a:t>adjust</a:t>
            </a:r>
            <a:r>
              <a:rPr lang="de-DE" sz="2800" dirty="0">
                <a:solidFill>
                  <a:schemeClr val="bg1"/>
                </a:solidFill>
              </a:rPr>
              <a:t> </a:t>
            </a:r>
            <a:r>
              <a:rPr lang="de-DE" sz="2800" dirty="0" err="1">
                <a:solidFill>
                  <a:schemeClr val="bg1"/>
                </a:solidFill>
              </a:rPr>
              <a:t>to</a:t>
            </a:r>
            <a:r>
              <a:rPr lang="de-DE" sz="2800" dirty="0">
                <a:solidFill>
                  <a:schemeClr val="bg1"/>
                </a:solidFill>
              </a:rPr>
              <a:t> </a:t>
            </a:r>
            <a:r>
              <a:rPr lang="de-DE" sz="2800" dirty="0" err="1">
                <a:solidFill>
                  <a:schemeClr val="bg1"/>
                </a:solidFill>
              </a:rPr>
              <a:t>his</a:t>
            </a:r>
            <a:r>
              <a:rPr lang="de-DE" sz="2800" dirty="0">
                <a:solidFill>
                  <a:schemeClr val="bg1"/>
                </a:solidFill>
              </a:rPr>
              <a:t> </a:t>
            </a:r>
            <a:r>
              <a:rPr lang="de-DE" sz="2800" dirty="0" err="1">
                <a:solidFill>
                  <a:schemeClr val="bg1"/>
                </a:solidFill>
              </a:rPr>
              <a:t>settings</a:t>
            </a:r>
            <a:r>
              <a:rPr lang="de-DE" sz="2800" dirty="0">
                <a:solidFill>
                  <a:schemeClr val="bg1"/>
                </a:solidFill>
              </a:rPr>
              <a:t> and </a:t>
            </a:r>
            <a:r>
              <a:rPr lang="de-DE" sz="2800" dirty="0" err="1">
                <a:solidFill>
                  <a:schemeClr val="bg1"/>
                </a:solidFill>
              </a:rPr>
              <a:t>preferences</a:t>
            </a:r>
            <a:r>
              <a:rPr lang="de-DE" sz="2800" dirty="0">
                <a:solidFill>
                  <a:schemeClr val="bg1"/>
                </a:solidFill>
              </a:rPr>
              <a:t>. </a:t>
            </a:r>
          </a:p>
          <a:p>
            <a:r>
              <a:rPr lang="de-DE" sz="2800" dirty="0" err="1">
                <a:solidFill>
                  <a:schemeClr val="bg1"/>
                </a:solidFill>
              </a:rPr>
              <a:t>It</a:t>
            </a:r>
            <a:r>
              <a:rPr lang="de-DE" sz="2800" dirty="0">
                <a:solidFill>
                  <a:schemeClr val="bg1"/>
                </a:solidFill>
              </a:rPr>
              <a:t> will also </a:t>
            </a:r>
            <a:r>
              <a:rPr lang="de-DE" sz="2800" dirty="0" err="1">
                <a:solidFill>
                  <a:schemeClr val="bg1"/>
                </a:solidFill>
              </a:rPr>
              <a:t>be</a:t>
            </a:r>
            <a:r>
              <a:rPr lang="de-DE" sz="2800" dirty="0">
                <a:solidFill>
                  <a:schemeClr val="bg1"/>
                </a:solidFill>
              </a:rPr>
              <a:t> </a:t>
            </a:r>
            <a:r>
              <a:rPr lang="de-DE" sz="2800" dirty="0" err="1">
                <a:solidFill>
                  <a:schemeClr val="bg1"/>
                </a:solidFill>
              </a:rPr>
              <a:t>reserved</a:t>
            </a:r>
            <a:r>
              <a:rPr lang="de-DE" sz="2800" dirty="0">
                <a:solidFill>
                  <a:schemeClr val="bg1"/>
                </a:solidFill>
              </a:rPr>
              <a:t> </a:t>
            </a:r>
            <a:r>
              <a:rPr lang="de-DE" sz="2800" dirty="0" err="1">
                <a:solidFill>
                  <a:schemeClr val="bg1"/>
                </a:solidFill>
              </a:rPr>
              <a:t>for</a:t>
            </a:r>
            <a:r>
              <a:rPr lang="de-DE" sz="2800" dirty="0">
                <a:solidFill>
                  <a:schemeClr val="bg1"/>
                </a:solidFill>
              </a:rPr>
              <a:t> </a:t>
            </a:r>
            <a:r>
              <a:rPr lang="de-DE" sz="2800" dirty="0" err="1">
                <a:solidFill>
                  <a:schemeClr val="bg1"/>
                </a:solidFill>
              </a:rPr>
              <a:t>him</a:t>
            </a:r>
            <a:r>
              <a:rPr lang="de-DE" sz="2800" dirty="0">
                <a:solidFill>
                  <a:schemeClr val="bg1"/>
                </a:solidFill>
              </a:rPr>
              <a:t> </a:t>
            </a:r>
            <a:r>
              <a:rPr lang="de-DE" sz="2800" dirty="0" err="1">
                <a:solidFill>
                  <a:schemeClr val="bg1"/>
                </a:solidFill>
              </a:rPr>
              <a:t>from</a:t>
            </a:r>
            <a:r>
              <a:rPr lang="de-DE" sz="2800" dirty="0">
                <a:solidFill>
                  <a:schemeClr val="bg1"/>
                </a:solidFill>
              </a:rPr>
              <a:t> </a:t>
            </a:r>
            <a:r>
              <a:rPr lang="de-DE" sz="2800" dirty="0" err="1">
                <a:solidFill>
                  <a:schemeClr val="bg1"/>
                </a:solidFill>
              </a:rPr>
              <a:t>this</a:t>
            </a:r>
            <a:r>
              <a:rPr lang="de-DE" sz="2800" dirty="0">
                <a:solidFill>
                  <a:schemeClr val="bg1"/>
                </a:solidFill>
              </a:rPr>
              <a:t> </a:t>
            </a:r>
            <a:r>
              <a:rPr lang="de-DE" sz="2800" dirty="0" err="1">
                <a:solidFill>
                  <a:schemeClr val="bg1"/>
                </a:solidFill>
              </a:rPr>
              <a:t>moment</a:t>
            </a:r>
            <a:r>
              <a:rPr lang="de-DE" sz="2800" dirty="0">
                <a:solidFill>
                  <a:schemeClr val="bg1"/>
                </a:solidFill>
              </a:rPr>
              <a:t> on so </a:t>
            </a:r>
            <a:r>
              <a:rPr lang="de-DE" sz="2800" dirty="0" err="1">
                <a:solidFill>
                  <a:schemeClr val="bg1"/>
                </a:solidFill>
              </a:rPr>
              <a:t>no</a:t>
            </a:r>
            <a:r>
              <a:rPr lang="de-DE" sz="2800" dirty="0">
                <a:solidFill>
                  <a:schemeClr val="bg1"/>
                </a:solidFill>
              </a:rPr>
              <a:t> </a:t>
            </a:r>
            <a:r>
              <a:rPr lang="de-DE" sz="2800" dirty="0" err="1">
                <a:solidFill>
                  <a:schemeClr val="bg1"/>
                </a:solidFill>
              </a:rPr>
              <a:t>one</a:t>
            </a:r>
            <a:r>
              <a:rPr lang="de-DE" sz="2800" dirty="0">
                <a:solidFill>
                  <a:schemeClr val="bg1"/>
                </a:solidFill>
              </a:rPr>
              <a:t> </a:t>
            </a:r>
            <a:r>
              <a:rPr lang="de-DE" sz="2800" dirty="0" err="1">
                <a:solidFill>
                  <a:schemeClr val="bg1"/>
                </a:solidFill>
              </a:rPr>
              <a:t>could</a:t>
            </a:r>
            <a:r>
              <a:rPr lang="de-DE" sz="2800" dirty="0">
                <a:solidFill>
                  <a:schemeClr val="bg1"/>
                </a:solidFill>
              </a:rPr>
              <a:t> </a:t>
            </a:r>
            <a:r>
              <a:rPr lang="de-DE" sz="2800" dirty="0" err="1">
                <a:solidFill>
                  <a:schemeClr val="bg1"/>
                </a:solidFill>
              </a:rPr>
              <a:t>get</a:t>
            </a:r>
            <a:r>
              <a:rPr lang="de-DE" sz="2800" dirty="0">
                <a:solidFill>
                  <a:schemeClr val="bg1"/>
                </a:solidFill>
              </a:rPr>
              <a:t> in </a:t>
            </a:r>
            <a:r>
              <a:rPr lang="de-DE" sz="2800" dirty="0" err="1">
                <a:solidFill>
                  <a:schemeClr val="bg1"/>
                </a:solidFill>
              </a:rPr>
              <a:t>before</a:t>
            </a:r>
            <a:r>
              <a:rPr lang="de-DE" sz="2800" dirty="0">
                <a:solidFill>
                  <a:schemeClr val="bg1"/>
                </a:solidFill>
              </a:rPr>
              <a:t> he </a:t>
            </a:r>
            <a:r>
              <a:rPr lang="de-DE" sz="2800" dirty="0" err="1">
                <a:solidFill>
                  <a:schemeClr val="bg1"/>
                </a:solidFill>
              </a:rPr>
              <a:t>arrives</a:t>
            </a:r>
            <a:endParaRPr lang="de-DE" sz="2800" dirty="0">
              <a:solidFill>
                <a:schemeClr val="bg1"/>
              </a:solidFill>
            </a:endParaRPr>
          </a:p>
        </p:txBody>
      </p:sp>
      <p:cxnSp>
        <p:nvCxnSpPr>
          <p:cNvPr id="21" name="Gerader Verbinder 20">
            <a:extLst>
              <a:ext uri="{FF2B5EF4-FFF2-40B4-BE49-F238E27FC236}">
                <a16:creationId xmlns:a16="http://schemas.microsoft.com/office/drawing/2014/main" id="{AD198B32-AB8F-45A7-8AE7-35A6FA01A3D6}"/>
              </a:ext>
            </a:extLst>
          </p:cNvPr>
          <p:cNvCxnSpPr/>
          <p:nvPr/>
        </p:nvCxnSpPr>
        <p:spPr>
          <a:xfrm>
            <a:off x="7199808" y="2149832"/>
            <a:ext cx="0" cy="353943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687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77911486-4FDE-4AB8-B8E1-4F095092DF80}"/>
              </a:ext>
            </a:extLst>
          </p:cNvPr>
          <p:cNvSpPr txBox="1"/>
          <p:nvPr/>
        </p:nvSpPr>
        <p:spPr>
          <a:xfrm>
            <a:off x="7262107" y="3362633"/>
            <a:ext cx="1993982" cy="646331"/>
          </a:xfrm>
          <a:prstGeom prst="rect">
            <a:avLst/>
          </a:prstGeom>
          <a:noFill/>
        </p:spPr>
        <p:txBody>
          <a:bodyPr wrap="square" rtlCol="0">
            <a:spAutoFit/>
          </a:bodyPr>
          <a:lstStyle/>
          <a:p>
            <a:r>
              <a:rPr lang="de-DE" sz="3600" dirty="0">
                <a:solidFill>
                  <a:schemeClr val="bg1"/>
                </a:solidFill>
              </a:rPr>
              <a:t>Hello Max!</a:t>
            </a:r>
          </a:p>
        </p:txBody>
      </p:sp>
      <p:sp>
        <p:nvSpPr>
          <p:cNvPr id="3" name="Textfeld 2">
            <a:extLst>
              <a:ext uri="{FF2B5EF4-FFF2-40B4-BE49-F238E27FC236}">
                <a16:creationId xmlns:a16="http://schemas.microsoft.com/office/drawing/2014/main" id="{49B06C8A-F073-44F0-BDC5-25F027916AC6}"/>
              </a:ext>
            </a:extLst>
          </p:cNvPr>
          <p:cNvSpPr txBox="1"/>
          <p:nvPr/>
        </p:nvSpPr>
        <p:spPr>
          <a:xfrm>
            <a:off x="334963" y="0"/>
            <a:ext cx="7039231"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MAX ENTERS THE CAR BY USING HIS PHONE; HIS </a:t>
            </a:r>
            <a:r>
              <a:rPr lang="de-DE" sz="4000" dirty="0">
                <a:solidFill>
                  <a:schemeClr val="accent1"/>
                </a:solidFill>
                <a:latin typeface="Agency FB" panose="020B0503020202020204" pitchFamily="34" charset="0"/>
              </a:rPr>
              <a:t>FAVOURITE SONG </a:t>
            </a:r>
            <a:r>
              <a:rPr lang="de-DE" sz="4000" dirty="0">
                <a:solidFill>
                  <a:schemeClr val="bg1"/>
                </a:solidFill>
                <a:latin typeface="Agency FB" panose="020B0503020202020204" pitchFamily="34" charset="0"/>
              </a:rPr>
              <a:t>STARTS PLAYING</a:t>
            </a:r>
          </a:p>
        </p:txBody>
      </p:sp>
    </p:spTree>
    <p:extLst>
      <p:ext uri="{BB962C8B-B14F-4D97-AF65-F5344CB8AC3E}">
        <p14:creationId xmlns:p14="http://schemas.microsoft.com/office/powerpoint/2010/main" val="1002320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9B06C8A-F073-44F0-BDC5-25F027916AC6}"/>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MAX WANTS TO GO GROCERY SHOPPING SO ‘HIS‘ </a:t>
            </a:r>
            <a:r>
              <a:rPr lang="de-DE" sz="4000" dirty="0" err="1">
                <a:solidFill>
                  <a:schemeClr val="accent1"/>
                </a:solidFill>
                <a:latin typeface="Agency FB" panose="020B0503020202020204" pitchFamily="34" charset="0"/>
              </a:rPr>
              <a:t>e</a:t>
            </a:r>
            <a:r>
              <a:rPr lang="de-DE" sz="4000" dirty="0" err="1">
                <a:solidFill>
                  <a:schemeClr val="bg1"/>
                </a:solidFill>
                <a:latin typeface="Agency FB" panose="020B0503020202020204" pitchFamily="34" charset="0"/>
              </a:rPr>
              <a:t>.</a:t>
            </a:r>
            <a:r>
              <a:rPr lang="de-DE" sz="4000" dirty="0" err="1">
                <a:solidFill>
                  <a:schemeClr val="accent1"/>
                </a:solidFill>
                <a:latin typeface="Agency FB" panose="020B0503020202020204" pitchFamily="34" charset="0"/>
              </a:rPr>
              <a:t>GO</a:t>
            </a:r>
            <a:r>
              <a:rPr lang="de-DE" sz="4000" dirty="0">
                <a:solidFill>
                  <a:schemeClr val="bg1"/>
                </a:solidFill>
                <a:latin typeface="Agency FB" panose="020B0503020202020204" pitchFamily="34" charset="0"/>
              </a:rPr>
              <a:t> MAKES A SUGGESTION</a:t>
            </a:r>
          </a:p>
        </p:txBody>
      </p:sp>
      <p:sp>
        <p:nvSpPr>
          <p:cNvPr id="6" name="Textfeld 5">
            <a:extLst>
              <a:ext uri="{FF2B5EF4-FFF2-40B4-BE49-F238E27FC236}">
                <a16:creationId xmlns:a16="http://schemas.microsoft.com/office/drawing/2014/main" id="{23EF89C2-061F-4CA1-A1A2-56CA169B69EA}"/>
              </a:ext>
            </a:extLst>
          </p:cNvPr>
          <p:cNvSpPr txBox="1"/>
          <p:nvPr/>
        </p:nvSpPr>
        <p:spPr>
          <a:xfrm>
            <a:off x="7108723" y="3185652"/>
            <a:ext cx="1993982" cy="1015663"/>
          </a:xfrm>
          <a:prstGeom prst="rect">
            <a:avLst/>
          </a:prstGeom>
          <a:noFill/>
          <a:ln>
            <a:solidFill>
              <a:schemeClr val="bg1"/>
            </a:solidFill>
          </a:ln>
        </p:spPr>
        <p:txBody>
          <a:bodyPr wrap="square" rtlCol="0">
            <a:spAutoFit/>
          </a:bodyPr>
          <a:lstStyle/>
          <a:p>
            <a:pPr marL="285750" indent="-285750">
              <a:buClr>
                <a:schemeClr val="accent1"/>
              </a:buClr>
              <a:buFont typeface="Wingdings" panose="05000000000000000000" pitchFamily="2" charset="2"/>
              <a:buChar char="§"/>
            </a:pPr>
            <a:r>
              <a:rPr lang="de-DE" sz="2000" dirty="0" err="1">
                <a:solidFill>
                  <a:schemeClr val="bg1"/>
                </a:solidFill>
              </a:rPr>
              <a:t>Lidäl</a:t>
            </a:r>
            <a:endParaRPr lang="de-DE" sz="2000" dirty="0">
              <a:solidFill>
                <a:schemeClr val="bg1"/>
              </a:solidFill>
            </a:endParaRPr>
          </a:p>
          <a:p>
            <a:pPr marL="285750" indent="-285750">
              <a:buClr>
                <a:schemeClr val="accent1"/>
              </a:buClr>
              <a:buFont typeface="Wingdings" panose="05000000000000000000" pitchFamily="2" charset="2"/>
              <a:buChar char="§"/>
            </a:pPr>
            <a:r>
              <a:rPr lang="de-DE" sz="2000" dirty="0" err="1">
                <a:solidFill>
                  <a:schemeClr val="bg1"/>
                </a:solidFill>
              </a:rPr>
              <a:t>Räwe</a:t>
            </a:r>
            <a:endParaRPr lang="de-DE" sz="2000" dirty="0">
              <a:solidFill>
                <a:schemeClr val="bg1"/>
              </a:solidFill>
            </a:endParaRPr>
          </a:p>
          <a:p>
            <a:pPr marL="285750" indent="-285750">
              <a:buClr>
                <a:schemeClr val="accent1"/>
              </a:buClr>
              <a:buFont typeface="Wingdings" panose="05000000000000000000" pitchFamily="2" charset="2"/>
              <a:buChar char="§"/>
            </a:pPr>
            <a:r>
              <a:rPr lang="de-DE" sz="2000" dirty="0" err="1">
                <a:solidFill>
                  <a:schemeClr val="bg1"/>
                </a:solidFill>
              </a:rPr>
              <a:t>Äldi</a:t>
            </a:r>
            <a:endParaRPr lang="de-DE" sz="2000" dirty="0">
              <a:solidFill>
                <a:schemeClr val="bg1"/>
              </a:solidFill>
            </a:endParaRPr>
          </a:p>
        </p:txBody>
      </p:sp>
      <p:sp>
        <p:nvSpPr>
          <p:cNvPr id="7" name="Rechteck 6">
            <a:extLst>
              <a:ext uri="{FF2B5EF4-FFF2-40B4-BE49-F238E27FC236}">
                <a16:creationId xmlns:a16="http://schemas.microsoft.com/office/drawing/2014/main" id="{C0A39825-EE26-464C-8AE2-A9E0914A903A}"/>
              </a:ext>
            </a:extLst>
          </p:cNvPr>
          <p:cNvSpPr/>
          <p:nvPr/>
        </p:nvSpPr>
        <p:spPr>
          <a:xfrm>
            <a:off x="8025212" y="3275863"/>
            <a:ext cx="996991" cy="23007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accent1"/>
                </a:solidFill>
              </a:rPr>
              <a:t>Free </a:t>
            </a:r>
            <a:r>
              <a:rPr lang="de-DE" dirty="0" err="1">
                <a:solidFill>
                  <a:schemeClr val="accent1"/>
                </a:solidFill>
              </a:rPr>
              <a:t>ride</a:t>
            </a:r>
            <a:r>
              <a:rPr lang="de-DE" dirty="0">
                <a:solidFill>
                  <a:schemeClr val="accent1"/>
                </a:solidFill>
              </a:rPr>
              <a:t> !</a:t>
            </a:r>
          </a:p>
        </p:txBody>
      </p:sp>
      <p:grpSp>
        <p:nvGrpSpPr>
          <p:cNvPr id="13" name="Gruppieren 12">
            <a:extLst>
              <a:ext uri="{FF2B5EF4-FFF2-40B4-BE49-F238E27FC236}">
                <a16:creationId xmlns:a16="http://schemas.microsoft.com/office/drawing/2014/main" id="{C1285189-8C45-466F-AC3F-08CE93836789}"/>
              </a:ext>
            </a:extLst>
          </p:cNvPr>
          <p:cNvGrpSpPr/>
          <p:nvPr/>
        </p:nvGrpSpPr>
        <p:grpSpPr>
          <a:xfrm>
            <a:off x="6273800" y="4375487"/>
            <a:ext cx="4629150" cy="1580813"/>
            <a:chOff x="6096000" y="4470737"/>
            <a:chExt cx="3905373" cy="1580813"/>
          </a:xfrm>
        </p:grpSpPr>
        <p:sp>
          <p:nvSpPr>
            <p:cNvPr id="8" name="Rechteck 7">
              <a:extLst>
                <a:ext uri="{FF2B5EF4-FFF2-40B4-BE49-F238E27FC236}">
                  <a16:creationId xmlns:a16="http://schemas.microsoft.com/office/drawing/2014/main" id="{C8FA171A-9C1C-4254-ACAA-E71512FA0F74}"/>
                </a:ext>
              </a:extLst>
            </p:cNvPr>
            <p:cNvSpPr/>
            <p:nvPr/>
          </p:nvSpPr>
          <p:spPr>
            <a:xfrm>
              <a:off x="6096000" y="4470737"/>
              <a:ext cx="3905373" cy="1580813"/>
            </a:xfrm>
            <a:prstGeom prst="rect">
              <a:avLst/>
            </a:prstGeom>
            <a:solidFill>
              <a:schemeClr val="tx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DE" sz="2400" dirty="0" err="1"/>
                <a:t>Now</a:t>
              </a:r>
              <a:r>
                <a:rPr lang="de-DE" sz="2400" dirty="0"/>
                <a:t> Max </a:t>
              </a:r>
              <a:r>
                <a:rPr lang="de-DE" sz="2400" dirty="0" err="1"/>
                <a:t>can</a:t>
              </a:r>
              <a:r>
                <a:rPr lang="de-DE" sz="2400" dirty="0"/>
                <a:t> </a:t>
              </a:r>
              <a:r>
                <a:rPr lang="de-DE" sz="2400" dirty="0" err="1"/>
                <a:t>choose</a:t>
              </a:r>
              <a:r>
                <a:rPr lang="de-DE" sz="2400" dirty="0"/>
                <a:t> </a:t>
              </a:r>
              <a:r>
                <a:rPr lang="de-DE" sz="2400" dirty="0" err="1"/>
                <a:t>where</a:t>
              </a:r>
              <a:r>
                <a:rPr lang="de-DE" sz="2400" dirty="0"/>
                <a:t> he </a:t>
              </a:r>
              <a:r>
                <a:rPr lang="de-DE" sz="2400" dirty="0" err="1"/>
                <a:t>wants</a:t>
              </a:r>
              <a:r>
                <a:rPr lang="de-DE" sz="2400" dirty="0"/>
                <a:t> </a:t>
              </a:r>
              <a:r>
                <a:rPr lang="de-DE" sz="2400" dirty="0" err="1"/>
                <a:t>to</a:t>
              </a:r>
              <a:r>
                <a:rPr lang="de-DE" sz="2400" dirty="0"/>
                <a:t> </a:t>
              </a:r>
              <a:r>
                <a:rPr lang="de-DE" sz="2400" dirty="0" err="1"/>
                <a:t>shop</a:t>
              </a:r>
              <a:r>
                <a:rPr lang="de-DE" sz="2400" dirty="0"/>
                <a:t>.</a:t>
              </a:r>
            </a:p>
            <a:p>
              <a:r>
                <a:rPr lang="de-DE" sz="2400" dirty="0" err="1"/>
                <a:t>If</a:t>
              </a:r>
              <a:r>
                <a:rPr lang="de-DE" sz="2400" dirty="0"/>
                <a:t> he </a:t>
              </a:r>
              <a:r>
                <a:rPr lang="de-DE" sz="2400" dirty="0" err="1"/>
                <a:t>chooses</a:t>
              </a:r>
              <a:r>
                <a:rPr lang="de-DE" sz="2400" dirty="0"/>
                <a:t> </a:t>
              </a:r>
              <a:r>
                <a:rPr lang="de-DE" sz="2400" dirty="0" err="1"/>
                <a:t>to</a:t>
              </a:r>
              <a:r>
                <a:rPr lang="de-DE" sz="2400" dirty="0"/>
                <a:t> </a:t>
              </a:r>
              <a:r>
                <a:rPr lang="de-DE" sz="2400" dirty="0" err="1"/>
                <a:t>shop</a:t>
              </a:r>
              <a:r>
                <a:rPr lang="de-DE" sz="2400" dirty="0"/>
                <a:t> at </a:t>
              </a:r>
              <a:r>
                <a:rPr lang="de-DE" sz="2400" dirty="0" err="1"/>
                <a:t>Lidäl</a:t>
              </a:r>
              <a:r>
                <a:rPr lang="de-DE" sz="2400" dirty="0"/>
                <a:t> </a:t>
              </a:r>
              <a:r>
                <a:rPr lang="de-DE" sz="2400" dirty="0" err="1"/>
                <a:t>as</a:t>
              </a:r>
              <a:r>
                <a:rPr lang="de-DE" sz="2400" dirty="0"/>
                <a:t> </a:t>
              </a:r>
              <a:r>
                <a:rPr lang="de-DE" sz="2400" dirty="0" err="1"/>
                <a:t>suggested</a:t>
              </a:r>
              <a:r>
                <a:rPr lang="de-DE" sz="2400" dirty="0"/>
                <a:t> </a:t>
              </a:r>
              <a:r>
                <a:rPr lang="de-DE" sz="2400" dirty="0" err="1"/>
                <a:t>by</a:t>
              </a:r>
              <a:r>
                <a:rPr lang="de-DE" sz="2400" dirty="0"/>
                <a:t> </a:t>
              </a:r>
              <a:r>
                <a:rPr lang="de-DE" sz="2400" dirty="0" err="1"/>
                <a:t>his</a:t>
              </a:r>
              <a:r>
                <a:rPr lang="de-DE" sz="2400" dirty="0"/>
                <a:t> </a:t>
              </a:r>
              <a:r>
                <a:rPr lang="de-DE" sz="2400" dirty="0" err="1">
                  <a:solidFill>
                    <a:schemeClr val="accent1"/>
                  </a:solidFill>
                </a:rPr>
                <a:t>e</a:t>
              </a:r>
              <a:r>
                <a:rPr lang="de-DE" sz="2400" dirty="0" err="1"/>
                <a:t>.</a:t>
              </a:r>
              <a:r>
                <a:rPr lang="de-DE" sz="2400" dirty="0" err="1">
                  <a:solidFill>
                    <a:schemeClr val="accent1"/>
                  </a:solidFill>
                </a:rPr>
                <a:t>GO</a:t>
              </a:r>
              <a:r>
                <a:rPr lang="de-DE" sz="2400" dirty="0"/>
                <a:t> he will </a:t>
              </a:r>
              <a:r>
                <a:rPr lang="de-DE" sz="2400" dirty="0" err="1"/>
                <a:t>get</a:t>
              </a:r>
              <a:r>
                <a:rPr lang="de-DE" sz="2400" dirty="0"/>
                <a:t> a </a:t>
              </a:r>
              <a:r>
                <a:rPr lang="de-DE" sz="2400" dirty="0" err="1"/>
                <a:t>bonus</a:t>
              </a:r>
              <a:r>
                <a:rPr lang="de-DE" sz="2400" dirty="0"/>
                <a:t> </a:t>
              </a:r>
              <a:r>
                <a:rPr lang="de-DE" sz="2400" dirty="0" err="1"/>
                <a:t>which</a:t>
              </a:r>
              <a:r>
                <a:rPr lang="de-DE" sz="2400" dirty="0"/>
                <a:t> will </a:t>
              </a:r>
              <a:r>
                <a:rPr lang="de-DE" sz="2400" dirty="0" err="1"/>
                <a:t>reduce</a:t>
              </a:r>
              <a:r>
                <a:rPr lang="de-DE" sz="2400" dirty="0"/>
                <a:t> </a:t>
              </a:r>
              <a:r>
                <a:rPr lang="de-DE" sz="2400" dirty="0" err="1"/>
                <a:t>his</a:t>
              </a:r>
              <a:r>
                <a:rPr lang="de-DE" sz="2400" dirty="0"/>
                <a:t> </a:t>
              </a:r>
              <a:r>
                <a:rPr lang="de-DE" sz="2400" dirty="0" err="1"/>
                <a:t>monthly</a:t>
              </a:r>
              <a:r>
                <a:rPr lang="de-DE" sz="2400" dirty="0"/>
                <a:t> </a:t>
              </a:r>
              <a:r>
                <a:rPr lang="de-DE" sz="2400" dirty="0" err="1"/>
                <a:t>subscription</a:t>
              </a:r>
              <a:r>
                <a:rPr lang="de-DE" sz="2400" dirty="0"/>
                <a:t> </a:t>
              </a:r>
              <a:r>
                <a:rPr lang="de-DE" sz="2400" dirty="0" err="1"/>
                <a:t>fee</a:t>
              </a:r>
              <a:r>
                <a:rPr lang="de-DE" sz="2400" dirty="0"/>
                <a:t>.</a:t>
              </a:r>
            </a:p>
          </p:txBody>
        </p:sp>
        <p:cxnSp>
          <p:nvCxnSpPr>
            <p:cNvPr id="10" name="Gerader Verbinder 9">
              <a:extLst>
                <a:ext uri="{FF2B5EF4-FFF2-40B4-BE49-F238E27FC236}">
                  <a16:creationId xmlns:a16="http://schemas.microsoft.com/office/drawing/2014/main" id="{3FDD2D3D-5E88-4B04-A9B4-B976356D7D71}"/>
                </a:ext>
              </a:extLst>
            </p:cNvPr>
            <p:cNvCxnSpPr>
              <a:cxnSpLocks/>
            </p:cNvCxnSpPr>
            <p:nvPr/>
          </p:nvCxnSpPr>
          <p:spPr>
            <a:xfrm>
              <a:off x="6103495" y="4470737"/>
              <a:ext cx="0" cy="158081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2855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49B06C8A-F073-44F0-BDC5-25F027916AC6}"/>
              </a:ext>
            </a:extLst>
          </p:cNvPr>
          <p:cNvSpPr txBox="1"/>
          <p:nvPr/>
        </p:nvSpPr>
        <p:spPr>
          <a:xfrm>
            <a:off x="334963" y="0"/>
            <a:ext cx="72088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MAX IS ON HIS WAY TO LIDÄL WHEN HIS </a:t>
            </a:r>
            <a:r>
              <a:rPr lang="de-DE" sz="4000" dirty="0" err="1">
                <a:solidFill>
                  <a:schemeClr val="accent1"/>
                </a:solidFill>
                <a:latin typeface="Agency FB" panose="020B0503020202020204" pitchFamily="34" charset="0"/>
              </a:rPr>
              <a:t>e</a:t>
            </a:r>
            <a:r>
              <a:rPr lang="de-DE" sz="4000" dirty="0" err="1">
                <a:solidFill>
                  <a:schemeClr val="bg1"/>
                </a:solidFill>
                <a:latin typeface="Agency FB" panose="020B0503020202020204" pitchFamily="34" charset="0"/>
              </a:rPr>
              <a:t>.</a:t>
            </a:r>
            <a:r>
              <a:rPr lang="de-DE" sz="4000" dirty="0" err="1">
                <a:solidFill>
                  <a:schemeClr val="accent1"/>
                </a:solidFill>
                <a:latin typeface="Agency FB" panose="020B0503020202020204" pitchFamily="34" charset="0"/>
              </a:rPr>
              <a:t>GO</a:t>
            </a:r>
            <a:r>
              <a:rPr lang="de-DE" sz="4000" dirty="0">
                <a:solidFill>
                  <a:schemeClr val="bg1"/>
                </a:solidFill>
                <a:latin typeface="Agency FB" panose="020B0503020202020204" pitchFamily="34" charset="0"/>
              </a:rPr>
              <a:t> WARNS HIM ABOUT POTENTIAL DANGER </a:t>
            </a:r>
          </a:p>
        </p:txBody>
      </p:sp>
      <p:sp>
        <p:nvSpPr>
          <p:cNvPr id="5" name="Textfeld 4">
            <a:extLst>
              <a:ext uri="{FF2B5EF4-FFF2-40B4-BE49-F238E27FC236}">
                <a16:creationId xmlns:a16="http://schemas.microsoft.com/office/drawing/2014/main" id="{17E1191C-6496-4BE1-A398-08DEE28D47C5}"/>
              </a:ext>
            </a:extLst>
          </p:cNvPr>
          <p:cNvSpPr txBox="1"/>
          <p:nvPr/>
        </p:nvSpPr>
        <p:spPr>
          <a:xfrm>
            <a:off x="6946900" y="3143250"/>
            <a:ext cx="2374900" cy="1077218"/>
          </a:xfrm>
          <a:prstGeom prst="rect">
            <a:avLst/>
          </a:prstGeom>
          <a:noFill/>
        </p:spPr>
        <p:txBody>
          <a:bodyPr wrap="square" rtlCol="0">
            <a:spAutoFit/>
          </a:bodyPr>
          <a:lstStyle/>
          <a:p>
            <a:pPr algn="ctr"/>
            <a:r>
              <a:rPr lang="de-DE" sz="3200" dirty="0">
                <a:solidFill>
                  <a:schemeClr val="bg1"/>
                </a:solidFill>
              </a:rPr>
              <a:t>WATCH OUT</a:t>
            </a:r>
          </a:p>
          <a:p>
            <a:pPr algn="ctr"/>
            <a:r>
              <a:rPr lang="de-DE" sz="3200" dirty="0">
                <a:solidFill>
                  <a:schemeClr val="bg1"/>
                </a:solidFill>
              </a:rPr>
              <a:t>MAX</a:t>
            </a:r>
          </a:p>
        </p:txBody>
      </p:sp>
      <p:grpSp>
        <p:nvGrpSpPr>
          <p:cNvPr id="7" name="Gruppieren 6">
            <a:extLst>
              <a:ext uri="{FF2B5EF4-FFF2-40B4-BE49-F238E27FC236}">
                <a16:creationId xmlns:a16="http://schemas.microsoft.com/office/drawing/2014/main" id="{9A9A2946-916F-46DD-B187-68F1C2E5D279}"/>
              </a:ext>
            </a:extLst>
          </p:cNvPr>
          <p:cNvGrpSpPr/>
          <p:nvPr/>
        </p:nvGrpSpPr>
        <p:grpSpPr>
          <a:xfrm>
            <a:off x="6096000" y="4324687"/>
            <a:ext cx="4711700" cy="1933238"/>
            <a:chOff x="6096000" y="4470737"/>
            <a:chExt cx="3975016" cy="1933238"/>
          </a:xfrm>
        </p:grpSpPr>
        <p:sp>
          <p:nvSpPr>
            <p:cNvPr id="8" name="Rechteck 7">
              <a:extLst>
                <a:ext uri="{FF2B5EF4-FFF2-40B4-BE49-F238E27FC236}">
                  <a16:creationId xmlns:a16="http://schemas.microsoft.com/office/drawing/2014/main" id="{CE7ED7B7-EE2B-4A7F-BDC6-A9289563A3C6}"/>
                </a:ext>
              </a:extLst>
            </p:cNvPr>
            <p:cNvSpPr/>
            <p:nvPr/>
          </p:nvSpPr>
          <p:spPr>
            <a:xfrm>
              <a:off x="6096000" y="4470737"/>
              <a:ext cx="3975016" cy="1933238"/>
            </a:xfrm>
            <a:prstGeom prst="rect">
              <a:avLst/>
            </a:prstGeom>
            <a:solidFill>
              <a:schemeClr val="tx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dirty="0"/>
                <a:t>By anonymously collecting data of all the </a:t>
              </a:r>
              <a:r>
                <a:rPr lang="en-GB" sz="2400" dirty="0" err="1">
                  <a:solidFill>
                    <a:schemeClr val="accent1"/>
                  </a:solidFill>
                </a:rPr>
                <a:t>e</a:t>
              </a:r>
              <a:r>
                <a:rPr lang="en-GB" sz="2400" dirty="0" err="1"/>
                <a:t>.</a:t>
              </a:r>
              <a:r>
                <a:rPr lang="en-GB" sz="2400" dirty="0" err="1">
                  <a:solidFill>
                    <a:schemeClr val="accent1"/>
                  </a:solidFill>
                </a:rPr>
                <a:t>GO</a:t>
              </a:r>
              <a:r>
                <a:rPr lang="en-GB" sz="2400" dirty="0"/>
                <a:t> drivers heartrates, a heatmap of stress levels is created.</a:t>
              </a:r>
            </a:p>
            <a:p>
              <a:r>
                <a:rPr lang="en-GB" sz="2400" dirty="0"/>
                <a:t>It is used to identify and warn about potentially dangerous situations</a:t>
              </a:r>
            </a:p>
          </p:txBody>
        </p:sp>
        <p:cxnSp>
          <p:nvCxnSpPr>
            <p:cNvPr id="9" name="Gerader Verbinder 8">
              <a:extLst>
                <a:ext uri="{FF2B5EF4-FFF2-40B4-BE49-F238E27FC236}">
                  <a16:creationId xmlns:a16="http://schemas.microsoft.com/office/drawing/2014/main" id="{D8554618-28D5-48DC-A0B5-B8DDAFDC5192}"/>
                </a:ext>
              </a:extLst>
            </p:cNvPr>
            <p:cNvCxnSpPr>
              <a:cxnSpLocks/>
            </p:cNvCxnSpPr>
            <p:nvPr/>
          </p:nvCxnSpPr>
          <p:spPr>
            <a:xfrm>
              <a:off x="6103495" y="4470737"/>
              <a:ext cx="0" cy="19332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80995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5F3B5061-05B0-487B-A19F-0FA9B7F891DE}"/>
              </a:ext>
            </a:extLst>
          </p:cNvPr>
          <p:cNvGraphicFramePr>
            <a:graphicFrameLocks noChangeAspect="1"/>
          </p:cNvGraphicFramePr>
          <p:nvPr>
            <p:custDataLst>
              <p:tags r:id="rId2"/>
            </p:custDataLst>
            <p:extLst>
              <p:ext uri="{D42A27DB-BD31-4B8C-83A1-F6EECF244321}">
                <p14:modId xmlns:p14="http://schemas.microsoft.com/office/powerpoint/2010/main" val="23743913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72" name="think-cell Folie" r:id="rId4" imgW="501" imgH="501" progId="TCLayout.ActiveDocument.1">
                  <p:embed/>
                </p:oleObj>
              </mc:Choice>
              <mc:Fallback>
                <p:oleObj name="think-cell Folie" r:id="rId4" imgW="501" imgH="50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feld 2">
            <a:extLst>
              <a:ext uri="{FF2B5EF4-FFF2-40B4-BE49-F238E27FC236}">
                <a16:creationId xmlns:a16="http://schemas.microsoft.com/office/drawing/2014/main" id="{49B06C8A-F073-44F0-BDC5-25F027916AC6}"/>
              </a:ext>
            </a:extLst>
          </p:cNvPr>
          <p:cNvSpPr txBox="1"/>
          <p:nvPr/>
        </p:nvSpPr>
        <p:spPr>
          <a:xfrm>
            <a:off x="334963" y="0"/>
            <a:ext cx="73866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MAX ARRIVES AT LIDÄL AND IMMEDIATELY GETS FEEDBACK ABOUT HIS DRIVING STYLE </a:t>
            </a:r>
          </a:p>
        </p:txBody>
      </p:sp>
      <p:sp>
        <p:nvSpPr>
          <p:cNvPr id="4" name="Rechteck: abgerundete Ecken 3">
            <a:extLst>
              <a:ext uri="{FF2B5EF4-FFF2-40B4-BE49-F238E27FC236}">
                <a16:creationId xmlns:a16="http://schemas.microsoft.com/office/drawing/2014/main" id="{7EA069B7-1E5E-4582-86BB-7B8B25851631}"/>
              </a:ext>
            </a:extLst>
          </p:cNvPr>
          <p:cNvSpPr/>
          <p:nvPr/>
        </p:nvSpPr>
        <p:spPr>
          <a:xfrm>
            <a:off x="6989098" y="3143250"/>
            <a:ext cx="2218402" cy="1085850"/>
          </a:xfrm>
          <a:prstGeom prst="roundRect">
            <a:avLst>
              <a:gd name="adj" fmla="val 5556"/>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extfeld 1">
            <a:extLst>
              <a:ext uri="{FF2B5EF4-FFF2-40B4-BE49-F238E27FC236}">
                <a16:creationId xmlns:a16="http://schemas.microsoft.com/office/drawing/2014/main" id="{77911486-4FDE-4AB8-B8E1-4F095092DF80}"/>
              </a:ext>
            </a:extLst>
          </p:cNvPr>
          <p:cNvSpPr txBox="1"/>
          <p:nvPr/>
        </p:nvSpPr>
        <p:spPr>
          <a:xfrm>
            <a:off x="7101308" y="3178343"/>
            <a:ext cx="1993982" cy="1015663"/>
          </a:xfrm>
          <a:prstGeom prst="rect">
            <a:avLst/>
          </a:prstGeom>
          <a:noFill/>
        </p:spPr>
        <p:txBody>
          <a:bodyPr wrap="square" rtlCol="0">
            <a:spAutoFit/>
          </a:bodyPr>
          <a:lstStyle/>
          <a:p>
            <a:pPr algn="ctr"/>
            <a:r>
              <a:rPr lang="de-DE" sz="2000" dirty="0"/>
              <a:t>WELL DONE!</a:t>
            </a:r>
          </a:p>
          <a:p>
            <a:pPr algn="ctr"/>
            <a:r>
              <a:rPr lang="de-DE" sz="2000" dirty="0"/>
              <a:t>+30 e.CO-SCORE</a:t>
            </a:r>
          </a:p>
          <a:p>
            <a:pPr algn="ctr"/>
            <a:r>
              <a:rPr lang="de-DE" sz="2000" dirty="0"/>
              <a:t>+2% </a:t>
            </a:r>
            <a:r>
              <a:rPr lang="de-DE" sz="2000" dirty="0" err="1"/>
              <a:t>Percentile</a:t>
            </a:r>
            <a:endParaRPr lang="de-DE" sz="2000" dirty="0"/>
          </a:p>
        </p:txBody>
      </p:sp>
      <p:grpSp>
        <p:nvGrpSpPr>
          <p:cNvPr id="7" name="Gruppieren 6">
            <a:extLst>
              <a:ext uri="{FF2B5EF4-FFF2-40B4-BE49-F238E27FC236}">
                <a16:creationId xmlns:a16="http://schemas.microsoft.com/office/drawing/2014/main" id="{19839ECC-F5AC-4CC3-9168-3C60A7D08F34}"/>
              </a:ext>
            </a:extLst>
          </p:cNvPr>
          <p:cNvGrpSpPr/>
          <p:nvPr/>
        </p:nvGrpSpPr>
        <p:grpSpPr>
          <a:xfrm>
            <a:off x="6121400" y="4413587"/>
            <a:ext cx="4711700" cy="1549064"/>
            <a:chOff x="6096000" y="4470736"/>
            <a:chExt cx="3975016" cy="1933239"/>
          </a:xfrm>
        </p:grpSpPr>
        <p:sp>
          <p:nvSpPr>
            <p:cNvPr id="8" name="Rechteck 7">
              <a:extLst>
                <a:ext uri="{FF2B5EF4-FFF2-40B4-BE49-F238E27FC236}">
                  <a16:creationId xmlns:a16="http://schemas.microsoft.com/office/drawing/2014/main" id="{AA6A9727-DD59-457F-BEFC-B4448EC931C5}"/>
                </a:ext>
              </a:extLst>
            </p:cNvPr>
            <p:cNvSpPr/>
            <p:nvPr/>
          </p:nvSpPr>
          <p:spPr>
            <a:xfrm>
              <a:off x="6096000" y="4470736"/>
              <a:ext cx="3975016" cy="1933238"/>
            </a:xfrm>
            <a:prstGeom prst="rect">
              <a:avLst/>
            </a:prstGeom>
            <a:solidFill>
              <a:schemeClr val="tx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dirty="0"/>
                <a:t>Drivers get a gamified feedback and comparison to other drivers about how efficient and safe they drive, nudging them into saving the environment and driving safely</a:t>
              </a:r>
            </a:p>
          </p:txBody>
        </p:sp>
        <p:cxnSp>
          <p:nvCxnSpPr>
            <p:cNvPr id="9" name="Gerader Verbinder 8">
              <a:extLst>
                <a:ext uri="{FF2B5EF4-FFF2-40B4-BE49-F238E27FC236}">
                  <a16:creationId xmlns:a16="http://schemas.microsoft.com/office/drawing/2014/main" id="{353D7D0B-3C5E-465E-90A5-C98994B521EE}"/>
                </a:ext>
              </a:extLst>
            </p:cNvPr>
            <p:cNvCxnSpPr>
              <a:cxnSpLocks/>
            </p:cNvCxnSpPr>
            <p:nvPr/>
          </p:nvCxnSpPr>
          <p:spPr>
            <a:xfrm>
              <a:off x="6103495" y="4470737"/>
              <a:ext cx="0" cy="193323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6472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rechblase: rechteckig 2">
            <a:extLst>
              <a:ext uri="{FF2B5EF4-FFF2-40B4-BE49-F238E27FC236}">
                <a16:creationId xmlns:a16="http://schemas.microsoft.com/office/drawing/2014/main" id="{9CF6FBF9-06FF-4240-AC48-DA0BBD0CE716}"/>
              </a:ext>
            </a:extLst>
          </p:cNvPr>
          <p:cNvSpPr/>
          <p:nvPr/>
        </p:nvSpPr>
        <p:spPr>
          <a:xfrm>
            <a:off x="666750" y="1872615"/>
            <a:ext cx="5810250" cy="2235835"/>
          </a:xfrm>
          <a:prstGeom prst="wedgeRectCallout">
            <a:avLst>
              <a:gd name="adj1" fmla="val 71436"/>
              <a:gd name="adj2" fmla="val 14724"/>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a:t>Hello, </a:t>
            </a:r>
            <a:r>
              <a:rPr lang="de-DE" sz="3200" dirty="0" err="1"/>
              <a:t>it‘s</a:t>
            </a:r>
            <a:r>
              <a:rPr lang="de-DE" sz="3200" dirty="0"/>
              <a:t> </a:t>
            </a:r>
            <a:r>
              <a:rPr lang="de-DE" sz="3200" dirty="0" err="1"/>
              <a:t>me</a:t>
            </a:r>
            <a:r>
              <a:rPr lang="de-DE" sz="3200" dirty="0"/>
              <a:t> </a:t>
            </a:r>
            <a:r>
              <a:rPr lang="de-DE" sz="3200" dirty="0" err="1"/>
              <a:t>again</a:t>
            </a:r>
            <a:r>
              <a:rPr lang="de-DE" sz="3200" dirty="0"/>
              <a:t>! </a:t>
            </a:r>
          </a:p>
          <a:p>
            <a:pPr algn="ctr"/>
            <a:r>
              <a:rPr lang="de-DE" sz="3200" dirty="0"/>
              <a:t>I </a:t>
            </a:r>
            <a:r>
              <a:rPr lang="de-DE" sz="3200" dirty="0" err="1"/>
              <a:t>hope</a:t>
            </a:r>
            <a:r>
              <a:rPr lang="de-DE" sz="3200" dirty="0"/>
              <a:t> </a:t>
            </a:r>
            <a:r>
              <a:rPr lang="de-DE" sz="3200" dirty="0" err="1"/>
              <a:t>you</a:t>
            </a:r>
            <a:r>
              <a:rPr lang="de-DE" sz="3200" dirty="0"/>
              <a:t> </a:t>
            </a:r>
            <a:r>
              <a:rPr lang="de-DE" sz="3200" dirty="0" err="1"/>
              <a:t>enjoyed</a:t>
            </a:r>
            <a:r>
              <a:rPr lang="de-DE" sz="3200" dirty="0"/>
              <a:t> </a:t>
            </a:r>
            <a:r>
              <a:rPr lang="de-DE" sz="3200" dirty="0" err="1"/>
              <a:t>this</a:t>
            </a:r>
            <a:r>
              <a:rPr lang="de-DE" sz="3200" dirty="0"/>
              <a:t> </a:t>
            </a:r>
            <a:r>
              <a:rPr lang="de-DE" sz="3200" dirty="0" err="1"/>
              <a:t>ride</a:t>
            </a:r>
            <a:r>
              <a:rPr lang="de-DE" sz="3200" dirty="0"/>
              <a:t> </a:t>
            </a:r>
            <a:r>
              <a:rPr lang="de-DE" sz="3200" dirty="0" err="1"/>
              <a:t>as</a:t>
            </a:r>
            <a:r>
              <a:rPr lang="de-DE" sz="3200" dirty="0"/>
              <a:t> </a:t>
            </a:r>
            <a:r>
              <a:rPr lang="de-DE" sz="3200" dirty="0" err="1"/>
              <a:t>much</a:t>
            </a:r>
            <a:r>
              <a:rPr lang="de-DE" sz="3200" dirty="0"/>
              <a:t> </a:t>
            </a:r>
            <a:r>
              <a:rPr lang="de-DE" sz="3200" dirty="0" err="1"/>
              <a:t>as</a:t>
            </a:r>
            <a:r>
              <a:rPr lang="de-DE" sz="3200" dirty="0"/>
              <a:t> I </a:t>
            </a:r>
            <a:r>
              <a:rPr lang="de-DE" sz="3200" dirty="0" err="1"/>
              <a:t>did</a:t>
            </a:r>
            <a:r>
              <a:rPr lang="de-DE" sz="3200" dirty="0"/>
              <a:t>! I </a:t>
            </a:r>
            <a:r>
              <a:rPr lang="de-DE" sz="3200" dirty="0" err="1"/>
              <a:t>highly</a:t>
            </a:r>
            <a:r>
              <a:rPr lang="de-DE" sz="3200" dirty="0"/>
              <a:t> </a:t>
            </a:r>
            <a:r>
              <a:rPr lang="de-DE" sz="3200" dirty="0" err="1"/>
              <a:t>recommend</a:t>
            </a:r>
            <a:r>
              <a:rPr lang="de-DE" sz="3200" dirty="0"/>
              <a:t> </a:t>
            </a:r>
            <a:r>
              <a:rPr lang="de-DE" sz="3200" dirty="0" err="1"/>
              <a:t>you</a:t>
            </a:r>
            <a:r>
              <a:rPr lang="de-DE" sz="3200" dirty="0"/>
              <a:t> </a:t>
            </a:r>
            <a:r>
              <a:rPr lang="de-DE" sz="3200" dirty="0" err="1"/>
              <a:t>join</a:t>
            </a:r>
            <a:r>
              <a:rPr lang="de-DE" sz="3200" dirty="0"/>
              <a:t> </a:t>
            </a:r>
            <a:r>
              <a:rPr lang="de-DE" sz="3200" dirty="0" err="1"/>
              <a:t>the</a:t>
            </a:r>
            <a:r>
              <a:rPr lang="de-DE" sz="3200" dirty="0"/>
              <a:t> </a:t>
            </a:r>
            <a:r>
              <a:rPr lang="de-DE" sz="3200" dirty="0" err="1">
                <a:solidFill>
                  <a:schemeClr val="accent1"/>
                </a:solidFill>
              </a:rPr>
              <a:t>e</a:t>
            </a:r>
            <a:r>
              <a:rPr lang="de-DE" sz="3200" dirty="0" err="1"/>
              <a:t>.</a:t>
            </a:r>
            <a:r>
              <a:rPr lang="de-DE" sz="3200" dirty="0" err="1">
                <a:solidFill>
                  <a:schemeClr val="accent1"/>
                </a:solidFill>
              </a:rPr>
              <a:t>CO</a:t>
            </a:r>
            <a:r>
              <a:rPr lang="de-DE" sz="3200" dirty="0" err="1"/>
              <a:t>mmunity</a:t>
            </a:r>
            <a:r>
              <a:rPr lang="de-DE" sz="3200" dirty="0"/>
              <a:t> </a:t>
            </a:r>
            <a:r>
              <a:rPr lang="de-DE" sz="3200" dirty="0" err="1"/>
              <a:t>as</a:t>
            </a:r>
            <a:r>
              <a:rPr lang="de-DE" sz="3200" dirty="0"/>
              <a:t> </a:t>
            </a:r>
            <a:r>
              <a:rPr lang="de-DE" sz="3200" dirty="0" err="1"/>
              <a:t>well</a:t>
            </a:r>
            <a:r>
              <a:rPr lang="de-DE" sz="3200" dirty="0"/>
              <a:t>!</a:t>
            </a:r>
          </a:p>
        </p:txBody>
      </p:sp>
      <p:pic>
        <p:nvPicPr>
          <p:cNvPr id="7" name="Grafik 6">
            <a:extLst>
              <a:ext uri="{FF2B5EF4-FFF2-40B4-BE49-F238E27FC236}">
                <a16:creationId xmlns:a16="http://schemas.microsoft.com/office/drawing/2014/main" id="{B4BF4E0A-F849-476C-BC86-B4C5A35C27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9765" y="2240279"/>
            <a:ext cx="2689555" cy="2689555"/>
          </a:xfrm>
          <a:prstGeom prst="rect">
            <a:avLst/>
          </a:prstGeom>
        </p:spPr>
      </p:pic>
    </p:spTree>
    <p:extLst>
      <p:ext uri="{BB962C8B-B14F-4D97-AF65-F5344CB8AC3E}">
        <p14:creationId xmlns:p14="http://schemas.microsoft.com/office/powerpoint/2010/main" val="1991716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773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Gerader Verbinder 13">
            <a:extLst>
              <a:ext uri="{FF2B5EF4-FFF2-40B4-BE49-F238E27FC236}">
                <a16:creationId xmlns:a16="http://schemas.microsoft.com/office/drawing/2014/main" id="{2F01D74B-68F0-426E-97B8-3062A155FF3D}"/>
              </a:ext>
            </a:extLst>
          </p:cNvPr>
          <p:cNvCxnSpPr>
            <a:cxnSpLocks/>
            <a:endCxn id="26" idx="0"/>
          </p:cNvCxnSpPr>
          <p:nvPr/>
        </p:nvCxnSpPr>
        <p:spPr>
          <a:xfrm>
            <a:off x="5119279" y="3054313"/>
            <a:ext cx="1498202" cy="176527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7AA04AA-9597-406C-9525-0EA140C08C41}"/>
              </a:ext>
            </a:extLst>
          </p:cNvPr>
          <p:cNvCxnSpPr>
            <a:cxnSpLocks/>
            <a:endCxn id="29" idx="1"/>
          </p:cNvCxnSpPr>
          <p:nvPr/>
        </p:nvCxnSpPr>
        <p:spPr>
          <a:xfrm>
            <a:off x="8119843" y="3368596"/>
            <a:ext cx="536295" cy="87834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EA0D5755-6D18-4EEB-B932-411C6B52554A}"/>
              </a:ext>
            </a:extLst>
          </p:cNvPr>
          <p:cNvCxnSpPr>
            <a:cxnSpLocks/>
            <a:endCxn id="27" idx="3"/>
          </p:cNvCxnSpPr>
          <p:nvPr/>
        </p:nvCxnSpPr>
        <p:spPr>
          <a:xfrm flipH="1">
            <a:off x="3132794" y="4390057"/>
            <a:ext cx="1099510" cy="51522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EC28BC94-0FFA-473E-9F1E-D56BE4BC2103}"/>
              </a:ext>
            </a:extLst>
          </p:cNvPr>
          <p:cNvCxnSpPr>
            <a:cxnSpLocks/>
            <a:endCxn id="25" idx="2"/>
          </p:cNvCxnSpPr>
          <p:nvPr/>
        </p:nvCxnSpPr>
        <p:spPr>
          <a:xfrm flipV="1">
            <a:off x="2496629" y="1943205"/>
            <a:ext cx="460325" cy="14253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B7162DB6-79EA-4104-98C0-F73A4CE5B937}"/>
              </a:ext>
            </a:extLst>
          </p:cNvPr>
          <p:cNvCxnSpPr>
            <a:cxnSpLocks/>
          </p:cNvCxnSpPr>
          <p:nvPr/>
        </p:nvCxnSpPr>
        <p:spPr>
          <a:xfrm>
            <a:off x="7915393" y="961345"/>
            <a:ext cx="1067658" cy="136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0" name="Gruppieren 29">
            <a:extLst>
              <a:ext uri="{FF2B5EF4-FFF2-40B4-BE49-F238E27FC236}">
                <a16:creationId xmlns:a16="http://schemas.microsoft.com/office/drawing/2014/main" id="{20A1DDDE-84F1-4BC6-98BD-4D56E4520FC7}"/>
              </a:ext>
            </a:extLst>
          </p:cNvPr>
          <p:cNvGrpSpPr/>
          <p:nvPr/>
        </p:nvGrpSpPr>
        <p:grpSpPr>
          <a:xfrm>
            <a:off x="596414" y="441325"/>
            <a:ext cx="10999172" cy="5662681"/>
            <a:chOff x="629971" y="816012"/>
            <a:chExt cx="10999172" cy="5662681"/>
          </a:xfrm>
        </p:grpSpPr>
        <p:pic>
          <p:nvPicPr>
            <p:cNvPr id="19" name="Grafik 18">
              <a:extLst>
                <a:ext uri="{FF2B5EF4-FFF2-40B4-BE49-F238E27FC236}">
                  <a16:creationId xmlns:a16="http://schemas.microsoft.com/office/drawing/2014/main" id="{AA4E3D82-5BCC-4C71-B394-949A359BF863}"/>
                </a:ext>
              </a:extLst>
            </p:cNvPr>
            <p:cNvPicPr>
              <a:picLocks/>
            </p:cNvPicPr>
            <p:nvPr/>
          </p:nvPicPr>
          <p:blipFill>
            <a:blip r:embed="rId3">
              <a:extLst>
                <a:ext uri="{BEBA8EAE-BF5A-486C-A8C5-ECC9F3942E4B}">
                  <a14:imgProps xmlns:a14="http://schemas.microsoft.com/office/drawing/2010/main">
                    <a14:imgLayer r:embed="rId4">
                      <a14:imgEffect>
                        <a14:sharpenSoften amount="55000"/>
                      </a14:imgEffect>
                      <a14:imgEffect>
                        <a14:colorTemperature colorTemp="9119"/>
                      </a14:imgEffect>
                      <a14:imgEffect>
                        <a14:saturation sat="0"/>
                      </a14:imgEffect>
                    </a14:imgLayer>
                  </a14:imgProps>
                </a:ext>
                <a:ext uri="{28A0092B-C50C-407E-A947-70E740481C1C}">
                  <a14:useLocalDpi xmlns:a14="http://schemas.microsoft.com/office/drawing/2010/main" val="0"/>
                </a:ext>
              </a:extLst>
            </a:blip>
            <a:stretch>
              <a:fillRect/>
            </a:stretch>
          </p:blipFill>
          <p:spPr>
            <a:xfrm>
              <a:off x="2120558" y="816012"/>
              <a:ext cx="8160239" cy="5662681"/>
            </a:xfrm>
            <a:prstGeom prst="rect">
              <a:avLst/>
            </a:prstGeom>
            <a:ln>
              <a:noFill/>
            </a:ln>
          </p:spPr>
        </p:pic>
        <p:sp>
          <p:nvSpPr>
            <p:cNvPr id="20" name="Ellipse 19">
              <a:extLst>
                <a:ext uri="{FF2B5EF4-FFF2-40B4-BE49-F238E27FC236}">
                  <a16:creationId xmlns:a16="http://schemas.microsoft.com/office/drawing/2014/main" id="{C44CDBA6-C876-46C4-AC78-ED3063C0517C}"/>
                </a:ext>
              </a:extLst>
            </p:cNvPr>
            <p:cNvSpPr/>
            <p:nvPr/>
          </p:nvSpPr>
          <p:spPr>
            <a:xfrm>
              <a:off x="7793400" y="2125344"/>
              <a:ext cx="360000" cy="360000"/>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Ellipse 20">
              <a:extLst>
                <a:ext uri="{FF2B5EF4-FFF2-40B4-BE49-F238E27FC236}">
                  <a16:creationId xmlns:a16="http://schemas.microsoft.com/office/drawing/2014/main" id="{839ACB58-729C-4AEA-B926-40285262AC7A}"/>
                </a:ext>
              </a:extLst>
            </p:cNvPr>
            <p:cNvSpPr/>
            <p:nvPr/>
          </p:nvSpPr>
          <p:spPr>
            <a:xfrm>
              <a:off x="7973400" y="3538763"/>
              <a:ext cx="360000" cy="360000"/>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A94B6968-8F31-40AF-A513-54A3F736ACAE}"/>
                </a:ext>
              </a:extLst>
            </p:cNvPr>
            <p:cNvSpPr/>
            <p:nvPr/>
          </p:nvSpPr>
          <p:spPr>
            <a:xfrm>
              <a:off x="4921313" y="3198425"/>
              <a:ext cx="396000" cy="396000"/>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1FE12432-3223-4010-8952-00211C2CA9E7}"/>
                </a:ext>
              </a:extLst>
            </p:cNvPr>
            <p:cNvSpPr/>
            <p:nvPr/>
          </p:nvSpPr>
          <p:spPr>
            <a:xfrm>
              <a:off x="2354895" y="3571327"/>
              <a:ext cx="360000" cy="360000"/>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3E019134-3649-4FC2-B56C-4E845784D82F}"/>
                </a:ext>
              </a:extLst>
            </p:cNvPr>
            <p:cNvSpPr/>
            <p:nvPr/>
          </p:nvSpPr>
          <p:spPr>
            <a:xfrm>
              <a:off x="4088130" y="4580882"/>
              <a:ext cx="360000" cy="360000"/>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34E8EF4-EFB1-4FBA-AE71-0583FD2C80B3}"/>
                </a:ext>
              </a:extLst>
            </p:cNvPr>
            <p:cNvSpPr/>
            <p:nvPr/>
          </p:nvSpPr>
          <p:spPr>
            <a:xfrm>
              <a:off x="1722321" y="1738023"/>
              <a:ext cx="2536380" cy="57986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latin typeface="Agency FB" panose="020B0503020202020204" pitchFamily="34" charset="0"/>
                </a:rPr>
                <a:t>GAMIFICATION</a:t>
              </a:r>
            </a:p>
          </p:txBody>
        </p:sp>
        <p:sp>
          <p:nvSpPr>
            <p:cNvPr id="26" name="Rechteck 25">
              <a:extLst>
                <a:ext uri="{FF2B5EF4-FFF2-40B4-BE49-F238E27FC236}">
                  <a16:creationId xmlns:a16="http://schemas.microsoft.com/office/drawing/2014/main" id="{1E81FCDB-90C2-409D-8813-65B2333968B0}"/>
                </a:ext>
              </a:extLst>
            </p:cNvPr>
            <p:cNvSpPr/>
            <p:nvPr/>
          </p:nvSpPr>
          <p:spPr>
            <a:xfrm>
              <a:off x="5328676" y="5194279"/>
              <a:ext cx="2644724" cy="57986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latin typeface="Agency FB" panose="020B0503020202020204" pitchFamily="34" charset="0"/>
                </a:rPr>
                <a:t>INTERMODALITY</a:t>
              </a:r>
            </a:p>
          </p:txBody>
        </p:sp>
        <p:sp>
          <p:nvSpPr>
            <p:cNvPr id="27" name="Rechteck 26">
              <a:extLst>
                <a:ext uri="{FF2B5EF4-FFF2-40B4-BE49-F238E27FC236}">
                  <a16:creationId xmlns:a16="http://schemas.microsoft.com/office/drawing/2014/main" id="{A253AF76-D2D5-4885-8269-AB0AF062D99D}"/>
                </a:ext>
              </a:extLst>
            </p:cNvPr>
            <p:cNvSpPr/>
            <p:nvPr/>
          </p:nvSpPr>
          <p:spPr>
            <a:xfrm>
              <a:off x="629971" y="4990030"/>
              <a:ext cx="2536380" cy="57986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latin typeface="Agency FB" panose="020B0503020202020204" pitchFamily="34" charset="0"/>
                </a:rPr>
                <a:t>CONVENIENCE</a:t>
              </a:r>
            </a:p>
          </p:txBody>
        </p:sp>
        <p:sp>
          <p:nvSpPr>
            <p:cNvPr id="28" name="Rechteck 27">
              <a:extLst>
                <a:ext uri="{FF2B5EF4-FFF2-40B4-BE49-F238E27FC236}">
                  <a16:creationId xmlns:a16="http://schemas.microsoft.com/office/drawing/2014/main" id="{BB208D00-C62D-4698-95FF-EDA452BCE605}"/>
                </a:ext>
              </a:extLst>
            </p:cNvPr>
            <p:cNvSpPr/>
            <p:nvPr/>
          </p:nvSpPr>
          <p:spPr>
            <a:xfrm>
              <a:off x="8989353" y="1905475"/>
              <a:ext cx="2639790" cy="57986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bg1"/>
                  </a:solidFill>
                  <a:latin typeface="Agency FB" panose="020B0503020202020204" pitchFamily="34" charset="0"/>
                </a:rPr>
                <a:t>e</a:t>
              </a:r>
              <a:r>
                <a:rPr lang="de-DE" sz="2800" dirty="0">
                  <a:solidFill>
                    <a:schemeClr val="tx1"/>
                  </a:solidFill>
                  <a:latin typeface="Agency FB" panose="020B0503020202020204" pitchFamily="34" charset="0"/>
                </a:rPr>
                <a:t>.</a:t>
              </a:r>
              <a:r>
                <a:rPr lang="de-DE" sz="2800" dirty="0">
                  <a:solidFill>
                    <a:schemeClr val="bg1"/>
                  </a:solidFill>
                  <a:latin typeface="Agency FB" panose="020B0503020202020204" pitchFamily="34" charset="0"/>
                </a:rPr>
                <a:t>CO</a:t>
              </a:r>
              <a:r>
                <a:rPr lang="de-DE" sz="2800" dirty="0">
                  <a:solidFill>
                    <a:schemeClr val="tx1"/>
                  </a:solidFill>
                  <a:latin typeface="Agency FB" panose="020B0503020202020204" pitchFamily="34" charset="0"/>
                </a:rPr>
                <a:t>-FRIENDLY</a:t>
              </a:r>
            </a:p>
          </p:txBody>
        </p:sp>
        <p:sp>
          <p:nvSpPr>
            <p:cNvPr id="29" name="Rechteck 28">
              <a:extLst>
                <a:ext uri="{FF2B5EF4-FFF2-40B4-BE49-F238E27FC236}">
                  <a16:creationId xmlns:a16="http://schemas.microsoft.com/office/drawing/2014/main" id="{10760656-D124-49C4-A366-EDEC489B46DA}"/>
                </a:ext>
              </a:extLst>
            </p:cNvPr>
            <p:cNvSpPr/>
            <p:nvPr/>
          </p:nvSpPr>
          <p:spPr>
            <a:xfrm>
              <a:off x="8689695" y="4331689"/>
              <a:ext cx="2937981" cy="57986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latin typeface="Agency FB" panose="020B0503020202020204" pitchFamily="34" charset="0"/>
                </a:rPr>
                <a:t>PERSONALIZATION</a:t>
              </a:r>
            </a:p>
          </p:txBody>
        </p:sp>
      </p:grpSp>
    </p:spTree>
    <p:extLst>
      <p:ext uri="{BB962C8B-B14F-4D97-AF65-F5344CB8AC3E}">
        <p14:creationId xmlns:p14="http://schemas.microsoft.com/office/powerpoint/2010/main" val="3271640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4000" b="0" i="0" u="none" strike="noStrike" kern="1200" cap="none" spc="0" normalizeH="0" baseline="0" noProof="0" dirty="0">
                <a:ln>
                  <a:noFill/>
                </a:ln>
                <a:solidFill>
                  <a:prstClr val="white"/>
                </a:solidFill>
                <a:effectLst/>
                <a:uLnTx/>
                <a:uFillTx/>
                <a:latin typeface="Agency FB" panose="020B0503020202020204" pitchFamily="34" charset="0"/>
                <a:ea typeface="+mn-ea"/>
                <a:cs typeface="+mn-cs"/>
              </a:rPr>
              <a:t>THE CUSTOMER CAN CHOOSE BETWEEN THREE PACKAGES </a:t>
            </a:r>
          </a:p>
        </p:txBody>
      </p:sp>
      <p:sp>
        <p:nvSpPr>
          <p:cNvPr id="11" name="Rectangle 3">
            <a:extLst>
              <a:ext uri="{FF2B5EF4-FFF2-40B4-BE49-F238E27FC236}">
                <a16:creationId xmlns:a16="http://schemas.microsoft.com/office/drawing/2014/main" id="{F66580D7-2111-4F34-9DD4-1B9F43679FD6}"/>
              </a:ext>
            </a:extLst>
          </p:cNvPr>
          <p:cNvSpPr txBox="1">
            <a:spLocks noChangeArrowheads="1"/>
          </p:cNvSpPr>
          <p:nvPr>
            <p:custDataLst>
              <p:tags r:id="rId1"/>
            </p:custDataLst>
          </p:nvPr>
        </p:nvSpPr>
        <p:spPr bwMode="auto">
          <a:xfrm rot="10800000" flipH="1" flipV="1">
            <a:off x="879021" y="3014981"/>
            <a:ext cx="3052938" cy="2026919"/>
          </a:xfrm>
          <a:prstGeom prst="rect">
            <a:avLst/>
          </a:prstGeom>
          <a:noFill/>
          <a:ln w="9525">
            <a:solidFill>
              <a:schemeClr val="accent1"/>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marR="0" lvl="1" indent="0" algn="l" defTabSz="914400" rtl="0" eaLnBrk="1" fontAlgn="base" latinLnBrk="0" hangingPunct="1">
              <a:lnSpc>
                <a:spcPct val="100000"/>
              </a:lnSpc>
              <a:spcBef>
                <a:spcPct val="0"/>
              </a:spcBef>
              <a:spcAft>
                <a:spcPct val="30000"/>
              </a:spcAft>
              <a:buClr>
                <a:srgbClr val="1CADE4">
                  <a:lumMod val="100000"/>
                </a:srgbClr>
              </a:buClr>
              <a:buSzPct val="100000"/>
              <a:buFont typeface="Wingdings" pitchFamily="2" charset="2"/>
              <a:buNone/>
              <a:tabLst>
                <a:tab pos="266700" algn="l"/>
                <a:tab pos="631825" algn="l"/>
                <a:tab pos="981075" algn="l"/>
              </a:tabLst>
              <a:defRPr/>
            </a:pPr>
            <a:r>
              <a:rPr kumimoji="0" lang="de-DE" sz="2800" b="0" i="0" u="none" strike="noStrike" kern="1200" cap="none" spc="0" normalizeH="0" baseline="0" noProof="0" dirty="0">
                <a:ln>
                  <a:noFill/>
                </a:ln>
                <a:solidFill>
                  <a:prstClr val="white"/>
                </a:solidFill>
                <a:effectLst/>
                <a:uLnTx/>
                <a:uFillTx/>
                <a:latin typeface="Agency FB"/>
                <a:ea typeface="+mn-ea"/>
                <a:cs typeface="+mn-cs"/>
              </a:rPr>
              <a:t>SERVICE: LIFE OR MOVER ON DEMAND</a:t>
            </a:r>
          </a:p>
          <a:p>
            <a:pPr marL="0" marR="0" lvl="1" indent="0" algn="l" defTabSz="914400" rtl="0" eaLnBrk="1" fontAlgn="base" latinLnBrk="0" hangingPunct="1">
              <a:lnSpc>
                <a:spcPct val="100000"/>
              </a:lnSpc>
              <a:spcBef>
                <a:spcPct val="0"/>
              </a:spcBef>
              <a:spcAft>
                <a:spcPct val="30000"/>
              </a:spcAft>
              <a:buClr>
                <a:srgbClr val="1CADE4">
                  <a:lumMod val="100000"/>
                </a:srgbClr>
              </a:buClr>
              <a:buSzPct val="100000"/>
              <a:buFont typeface="Wingdings" pitchFamily="2" charset="2"/>
              <a:buNone/>
              <a:tabLst>
                <a:tab pos="266700" algn="l"/>
                <a:tab pos="631825" algn="l"/>
                <a:tab pos="981075" algn="l"/>
              </a:tabLst>
              <a:defRPr/>
            </a:pPr>
            <a:r>
              <a:rPr kumimoji="0" lang="de-DE" sz="2800" b="0" i="0" u="none" strike="noStrike" kern="1200" cap="none" spc="0" normalizeH="0" baseline="0" noProof="0" dirty="0">
                <a:ln>
                  <a:noFill/>
                </a:ln>
                <a:solidFill>
                  <a:prstClr val="white"/>
                </a:solidFill>
                <a:effectLst/>
                <a:uLnTx/>
                <a:uFillTx/>
                <a:latin typeface="Agency FB"/>
                <a:ea typeface="+mn-ea"/>
                <a:cs typeface="+mn-cs"/>
              </a:rPr>
              <a:t>PRICE: 60ct/km</a:t>
            </a:r>
          </a:p>
        </p:txBody>
      </p:sp>
      <p:sp>
        <p:nvSpPr>
          <p:cNvPr id="13" name="Rechteck 12">
            <a:extLst>
              <a:ext uri="{FF2B5EF4-FFF2-40B4-BE49-F238E27FC236}">
                <a16:creationId xmlns:a16="http://schemas.microsoft.com/office/drawing/2014/main" id="{BEEBD94D-DD8D-4DBD-8F38-DA3FACDEC4AA}"/>
              </a:ext>
            </a:extLst>
          </p:cNvPr>
          <p:cNvSpPr/>
          <p:nvPr>
            <p:custDataLst>
              <p:tags r:id="rId2"/>
            </p:custDataLst>
          </p:nvPr>
        </p:nvSpPr>
        <p:spPr bwMode="auto">
          <a:xfrm>
            <a:off x="879021" y="2544717"/>
            <a:ext cx="3052938" cy="470264"/>
          </a:xfrm>
          <a:prstGeom prst="rect">
            <a:avLst/>
          </a:prstGeom>
          <a:solidFill>
            <a:schemeClr val="accent1"/>
          </a:solidFill>
          <a:ln w="9525">
            <a:solidFill>
              <a:schemeClr val="accent1"/>
            </a:solidFill>
            <a:miter lim="800000"/>
            <a:headEnd/>
            <a:tailEnd/>
          </a:ln>
          <a:effectLst/>
        </p:spPr>
        <p:txBody>
          <a:bodyPr lIns="90000" tIns="46800" rIns="90000" bIns="46800" anchor="ctr"/>
          <a:lstStyle/>
          <a:p>
            <a:pPr marL="0" marR="0" lvl="0" indent="0" algn="ctr" defTabSz="914400" rtl="0" eaLnBrk="0" fontAlgn="auto" latinLnBrk="0" hangingPunct="0">
              <a:lnSpc>
                <a:spcPct val="100000"/>
              </a:lnSpc>
              <a:spcBef>
                <a:spcPts val="0"/>
              </a:spcBef>
              <a:spcAft>
                <a:spcPct val="0"/>
              </a:spcAft>
              <a:buClrTx/>
              <a:buSzTx/>
              <a:buFontTx/>
              <a:buNone/>
              <a:tabLst/>
              <a:defRPr/>
            </a:pPr>
            <a:r>
              <a:rPr kumimoji="0" lang="de-DE" sz="2800" b="0" i="0" u="none" strike="noStrike" kern="1200" cap="none" spc="0" normalizeH="0" baseline="0" noProof="0" dirty="0">
                <a:ln>
                  <a:noFill/>
                </a:ln>
                <a:solidFill>
                  <a:prstClr val="white"/>
                </a:solidFill>
                <a:effectLst/>
                <a:uLnTx/>
                <a:uFillTx/>
                <a:latin typeface="Agency FB"/>
                <a:ea typeface="+mn-ea"/>
                <a:cs typeface="+mn-cs"/>
              </a:rPr>
              <a:t>LITE </a:t>
            </a:r>
          </a:p>
        </p:txBody>
      </p:sp>
      <p:sp>
        <p:nvSpPr>
          <p:cNvPr id="8" name="Rectangle 3">
            <a:extLst>
              <a:ext uri="{FF2B5EF4-FFF2-40B4-BE49-F238E27FC236}">
                <a16:creationId xmlns:a16="http://schemas.microsoft.com/office/drawing/2014/main" id="{289CC1DA-0AEC-45DC-8DE5-61E0A28CEB8B}"/>
              </a:ext>
            </a:extLst>
          </p:cNvPr>
          <p:cNvSpPr txBox="1">
            <a:spLocks noChangeArrowheads="1"/>
          </p:cNvSpPr>
          <p:nvPr>
            <p:custDataLst>
              <p:tags r:id="rId3"/>
            </p:custDataLst>
          </p:nvPr>
        </p:nvSpPr>
        <p:spPr bwMode="auto">
          <a:xfrm rot="10800000" flipH="1" flipV="1">
            <a:off x="4391731" y="3014980"/>
            <a:ext cx="3052938" cy="2026919"/>
          </a:xfrm>
          <a:prstGeom prst="rect">
            <a:avLst/>
          </a:prstGeom>
          <a:noFill/>
          <a:ln w="9525">
            <a:solidFill>
              <a:schemeClr val="accent1"/>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marR="0" lvl="1" indent="0" algn="l" defTabSz="914400" rtl="0" eaLnBrk="1" fontAlgn="base" latinLnBrk="0" hangingPunct="1">
              <a:lnSpc>
                <a:spcPct val="100000"/>
              </a:lnSpc>
              <a:spcBef>
                <a:spcPct val="0"/>
              </a:spcBef>
              <a:spcAft>
                <a:spcPct val="30000"/>
              </a:spcAft>
              <a:buClr>
                <a:srgbClr val="1CADE4">
                  <a:lumMod val="100000"/>
                </a:srgbClr>
              </a:buClr>
              <a:buSzPct val="100000"/>
              <a:buFont typeface="Wingdings" pitchFamily="2" charset="2"/>
              <a:buNone/>
              <a:tabLst>
                <a:tab pos="266700" algn="l"/>
                <a:tab pos="631825" algn="l"/>
                <a:tab pos="981075" algn="l"/>
              </a:tabLst>
              <a:defRPr/>
            </a:pPr>
            <a:r>
              <a:rPr kumimoji="0" lang="de-DE" sz="2800" b="0" i="0" u="none" strike="noStrike" kern="1200" cap="none" spc="0" normalizeH="0" baseline="0" noProof="0" dirty="0">
                <a:ln>
                  <a:noFill/>
                </a:ln>
                <a:solidFill>
                  <a:prstClr val="white"/>
                </a:solidFill>
                <a:effectLst/>
                <a:uLnTx/>
                <a:uFillTx/>
                <a:latin typeface="Agency FB"/>
                <a:ea typeface="+mn-ea"/>
                <a:cs typeface="+mn-cs"/>
              </a:rPr>
              <a:t>SERVICE: MOVER ON DEMAND </a:t>
            </a:r>
          </a:p>
          <a:p>
            <a:pPr marL="0" marR="0" lvl="1" indent="0" algn="l" defTabSz="914400" rtl="0" eaLnBrk="1" fontAlgn="base" latinLnBrk="0" hangingPunct="1">
              <a:lnSpc>
                <a:spcPct val="100000"/>
              </a:lnSpc>
              <a:spcBef>
                <a:spcPct val="0"/>
              </a:spcBef>
              <a:spcAft>
                <a:spcPct val="30000"/>
              </a:spcAft>
              <a:buClr>
                <a:srgbClr val="1CADE4">
                  <a:lumMod val="100000"/>
                </a:srgbClr>
              </a:buClr>
              <a:buSzPct val="100000"/>
              <a:buFont typeface="Wingdings" pitchFamily="2" charset="2"/>
              <a:buNone/>
              <a:tabLst>
                <a:tab pos="266700" algn="l"/>
                <a:tab pos="631825" algn="l"/>
                <a:tab pos="981075" algn="l"/>
              </a:tabLst>
              <a:defRPr/>
            </a:pPr>
            <a:r>
              <a:rPr kumimoji="0" lang="de-DE" sz="2800" b="0" i="0" u="none" strike="noStrike" kern="1200" cap="none" spc="0" normalizeH="0" baseline="0" noProof="0" dirty="0">
                <a:ln>
                  <a:noFill/>
                </a:ln>
                <a:solidFill>
                  <a:prstClr val="white"/>
                </a:solidFill>
                <a:effectLst/>
                <a:uLnTx/>
                <a:uFillTx/>
                <a:latin typeface="Agency FB"/>
                <a:ea typeface="+mn-ea"/>
                <a:cs typeface="+mn-cs"/>
              </a:rPr>
              <a:t>PRICE: 49€/MONTH</a:t>
            </a:r>
          </a:p>
          <a:p>
            <a:pPr marL="0" marR="0" lvl="1" indent="0" algn="l" defTabSz="914400" rtl="0" eaLnBrk="1" fontAlgn="base" latinLnBrk="0" hangingPunct="1">
              <a:lnSpc>
                <a:spcPct val="100000"/>
              </a:lnSpc>
              <a:spcBef>
                <a:spcPct val="0"/>
              </a:spcBef>
              <a:spcAft>
                <a:spcPct val="30000"/>
              </a:spcAft>
              <a:buClr>
                <a:srgbClr val="1CADE4">
                  <a:lumMod val="100000"/>
                </a:srgbClr>
              </a:buClr>
              <a:buSzPct val="100000"/>
              <a:buFont typeface="Wingdings" pitchFamily="2" charset="2"/>
              <a:buNone/>
              <a:tabLst>
                <a:tab pos="266700" algn="l"/>
                <a:tab pos="631825" algn="l"/>
                <a:tab pos="981075" algn="l"/>
              </a:tabLst>
              <a:defRPr/>
            </a:pPr>
            <a:endParaRPr kumimoji="0" lang="de-DE" sz="2800" b="0" i="0" u="none" strike="noStrike" kern="1200" cap="none" spc="0" normalizeH="0" baseline="0" noProof="0" dirty="0">
              <a:ln>
                <a:noFill/>
              </a:ln>
              <a:solidFill>
                <a:prstClr val="white"/>
              </a:solidFill>
              <a:effectLst/>
              <a:uLnTx/>
              <a:uFillTx/>
              <a:latin typeface="Agency FB"/>
              <a:ea typeface="+mn-ea"/>
              <a:cs typeface="+mn-cs"/>
            </a:endParaRPr>
          </a:p>
        </p:txBody>
      </p:sp>
      <p:sp>
        <p:nvSpPr>
          <p:cNvPr id="9" name="Rechteck 8">
            <a:extLst>
              <a:ext uri="{FF2B5EF4-FFF2-40B4-BE49-F238E27FC236}">
                <a16:creationId xmlns:a16="http://schemas.microsoft.com/office/drawing/2014/main" id="{A290D6A8-9708-4972-AC2B-F303E8D9CBE9}"/>
              </a:ext>
            </a:extLst>
          </p:cNvPr>
          <p:cNvSpPr/>
          <p:nvPr>
            <p:custDataLst>
              <p:tags r:id="rId4"/>
            </p:custDataLst>
          </p:nvPr>
        </p:nvSpPr>
        <p:spPr bwMode="auto">
          <a:xfrm>
            <a:off x="4391731" y="2544716"/>
            <a:ext cx="3052938" cy="470264"/>
          </a:xfrm>
          <a:prstGeom prst="rect">
            <a:avLst/>
          </a:prstGeom>
          <a:solidFill>
            <a:schemeClr val="accent1"/>
          </a:solidFill>
          <a:ln w="9525">
            <a:solidFill>
              <a:schemeClr val="accent1"/>
            </a:solidFill>
            <a:miter lim="800000"/>
            <a:headEnd/>
            <a:tailEnd/>
          </a:ln>
          <a:effectLst/>
        </p:spPr>
        <p:txBody>
          <a:bodyPr lIns="90000" tIns="46800" rIns="90000" bIns="46800" anchor="ctr"/>
          <a:lstStyle/>
          <a:p>
            <a:pPr marL="0" marR="0" lvl="0" indent="0" algn="ctr" defTabSz="914400" rtl="0" eaLnBrk="0" fontAlgn="auto" latinLnBrk="0" hangingPunct="0">
              <a:lnSpc>
                <a:spcPct val="100000"/>
              </a:lnSpc>
              <a:spcBef>
                <a:spcPts val="0"/>
              </a:spcBef>
              <a:spcAft>
                <a:spcPct val="0"/>
              </a:spcAft>
              <a:buClrTx/>
              <a:buSzTx/>
              <a:buFontTx/>
              <a:buNone/>
              <a:tabLst/>
              <a:defRPr/>
            </a:pPr>
            <a:r>
              <a:rPr kumimoji="0" lang="de-DE" sz="2800" b="0" i="0" u="none" strike="noStrike" kern="1200" cap="none" spc="0" normalizeH="0" baseline="0" noProof="0" dirty="0">
                <a:ln>
                  <a:noFill/>
                </a:ln>
                <a:solidFill>
                  <a:prstClr val="white"/>
                </a:solidFill>
                <a:effectLst/>
                <a:uLnTx/>
                <a:uFillTx/>
                <a:latin typeface="Agency FB"/>
                <a:ea typeface="+mn-ea"/>
                <a:cs typeface="+mn-cs"/>
              </a:rPr>
              <a:t>FREQUENT TRAVELLER </a:t>
            </a:r>
          </a:p>
        </p:txBody>
      </p:sp>
      <p:sp>
        <p:nvSpPr>
          <p:cNvPr id="10" name="Rectangle 3">
            <a:extLst>
              <a:ext uri="{FF2B5EF4-FFF2-40B4-BE49-F238E27FC236}">
                <a16:creationId xmlns:a16="http://schemas.microsoft.com/office/drawing/2014/main" id="{DEE63C74-01A0-4D92-A3DE-821043191049}"/>
              </a:ext>
            </a:extLst>
          </p:cNvPr>
          <p:cNvSpPr txBox="1">
            <a:spLocks noChangeArrowheads="1"/>
          </p:cNvSpPr>
          <p:nvPr>
            <p:custDataLst>
              <p:tags r:id="rId5"/>
            </p:custDataLst>
          </p:nvPr>
        </p:nvSpPr>
        <p:spPr bwMode="auto">
          <a:xfrm rot="10800000" flipH="1" flipV="1">
            <a:off x="7904440" y="3014980"/>
            <a:ext cx="3052938" cy="2026919"/>
          </a:xfrm>
          <a:prstGeom prst="rect">
            <a:avLst/>
          </a:prstGeom>
          <a:noFill/>
          <a:ln w="9525">
            <a:solidFill>
              <a:schemeClr val="accent1"/>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marR="0" lvl="1" indent="0" algn="l" defTabSz="914400" rtl="0" eaLnBrk="1" fontAlgn="base" latinLnBrk="0" hangingPunct="1">
              <a:lnSpc>
                <a:spcPct val="100000"/>
              </a:lnSpc>
              <a:spcBef>
                <a:spcPct val="0"/>
              </a:spcBef>
              <a:spcAft>
                <a:spcPct val="30000"/>
              </a:spcAft>
              <a:buClr>
                <a:srgbClr val="1CADE4">
                  <a:lumMod val="100000"/>
                </a:srgbClr>
              </a:buClr>
              <a:buSzPct val="100000"/>
              <a:buFont typeface="Wingdings" pitchFamily="2" charset="2"/>
              <a:buNone/>
              <a:tabLst>
                <a:tab pos="266700" algn="l"/>
                <a:tab pos="631825" algn="l"/>
                <a:tab pos="981075" algn="l"/>
              </a:tabLst>
              <a:defRPr/>
            </a:pPr>
            <a:r>
              <a:rPr kumimoji="0" lang="de-DE" sz="2800" b="0" i="0" u="none" strike="noStrike" kern="1200" cap="none" spc="0" normalizeH="0" baseline="0" noProof="0" dirty="0">
                <a:ln>
                  <a:noFill/>
                </a:ln>
                <a:solidFill>
                  <a:prstClr val="white"/>
                </a:solidFill>
                <a:effectLst/>
                <a:uLnTx/>
                <a:uFillTx/>
                <a:latin typeface="Agency FB"/>
                <a:ea typeface="+mn-ea"/>
                <a:cs typeface="+mn-cs"/>
              </a:rPr>
              <a:t>SERVICE: UNLIMITED USE OF ALL </a:t>
            </a:r>
            <a:r>
              <a:rPr kumimoji="0" lang="de-DE" sz="2800" b="0" i="0" u="none" strike="noStrike" kern="1200" cap="none" spc="0" normalizeH="0" baseline="0" noProof="0" dirty="0">
                <a:ln>
                  <a:noFill/>
                </a:ln>
                <a:solidFill>
                  <a:srgbClr val="1CADE4"/>
                </a:solidFill>
                <a:effectLst/>
                <a:uLnTx/>
                <a:uFillTx/>
                <a:latin typeface="Agency FB"/>
                <a:ea typeface="+mn-ea"/>
                <a:cs typeface="+mn-cs"/>
              </a:rPr>
              <a:t>e</a:t>
            </a:r>
            <a:r>
              <a:rPr kumimoji="0" lang="de-DE" sz="2800" b="0" i="0" u="none" strike="noStrike" kern="1200" cap="none" spc="0" normalizeH="0" baseline="0" noProof="0" dirty="0">
                <a:ln>
                  <a:noFill/>
                </a:ln>
                <a:solidFill>
                  <a:schemeClr val="bg1"/>
                </a:solidFill>
                <a:effectLst/>
                <a:uLnTx/>
                <a:uFillTx/>
                <a:latin typeface="Agency FB"/>
                <a:ea typeface="+mn-ea"/>
                <a:cs typeface="+mn-cs"/>
              </a:rPr>
              <a:t>.</a:t>
            </a:r>
            <a:r>
              <a:rPr kumimoji="0" lang="de-DE" sz="2800" b="0" i="0" u="none" strike="noStrike" kern="1200" cap="none" spc="0" normalizeH="0" baseline="0" noProof="0" dirty="0">
                <a:ln>
                  <a:noFill/>
                </a:ln>
                <a:solidFill>
                  <a:srgbClr val="1CADE4"/>
                </a:solidFill>
                <a:effectLst/>
                <a:uLnTx/>
                <a:uFillTx/>
                <a:latin typeface="Agency FB"/>
                <a:ea typeface="+mn-ea"/>
                <a:cs typeface="+mn-cs"/>
              </a:rPr>
              <a:t>CO </a:t>
            </a:r>
            <a:r>
              <a:rPr kumimoji="0" lang="de-DE" sz="2800" b="0" i="0" u="none" strike="noStrike" kern="1200" cap="none" spc="0" normalizeH="0" baseline="0" noProof="0" dirty="0">
                <a:ln>
                  <a:noFill/>
                </a:ln>
                <a:solidFill>
                  <a:prstClr val="white"/>
                </a:solidFill>
                <a:effectLst/>
                <a:uLnTx/>
                <a:uFillTx/>
                <a:latin typeface="Agency FB"/>
                <a:ea typeface="+mn-ea"/>
                <a:cs typeface="+mn-cs"/>
              </a:rPr>
              <a:t>PRODUCTS</a:t>
            </a:r>
          </a:p>
          <a:p>
            <a:pPr marL="0" marR="0" lvl="1" indent="0" algn="l" defTabSz="914400" rtl="0" eaLnBrk="1" fontAlgn="base" latinLnBrk="0" hangingPunct="1">
              <a:lnSpc>
                <a:spcPct val="100000"/>
              </a:lnSpc>
              <a:spcBef>
                <a:spcPct val="0"/>
              </a:spcBef>
              <a:spcAft>
                <a:spcPct val="30000"/>
              </a:spcAft>
              <a:buClr>
                <a:srgbClr val="1CADE4">
                  <a:lumMod val="100000"/>
                </a:srgbClr>
              </a:buClr>
              <a:buSzPct val="100000"/>
              <a:buFont typeface="Wingdings" pitchFamily="2" charset="2"/>
              <a:buNone/>
              <a:tabLst>
                <a:tab pos="266700" algn="l"/>
                <a:tab pos="631825" algn="l"/>
                <a:tab pos="981075" algn="l"/>
              </a:tabLst>
              <a:defRPr/>
            </a:pPr>
            <a:r>
              <a:rPr kumimoji="0" lang="de-DE" sz="2800" b="0" i="0" u="none" strike="noStrike" kern="1200" cap="none" spc="0" normalizeH="0" baseline="0" noProof="0" dirty="0">
                <a:ln>
                  <a:noFill/>
                </a:ln>
                <a:solidFill>
                  <a:prstClr val="white"/>
                </a:solidFill>
                <a:effectLst/>
                <a:uLnTx/>
                <a:uFillTx/>
                <a:latin typeface="Agency FB"/>
                <a:ea typeface="+mn-ea"/>
                <a:cs typeface="+mn-cs"/>
              </a:rPr>
              <a:t>PRICE: 149€/MONTH</a:t>
            </a:r>
          </a:p>
          <a:p>
            <a:pPr marL="0" marR="0" lvl="1" indent="0" algn="l" defTabSz="914400" rtl="0" eaLnBrk="1" fontAlgn="base" latinLnBrk="0" hangingPunct="1">
              <a:lnSpc>
                <a:spcPct val="100000"/>
              </a:lnSpc>
              <a:spcBef>
                <a:spcPct val="0"/>
              </a:spcBef>
              <a:spcAft>
                <a:spcPct val="30000"/>
              </a:spcAft>
              <a:buClr>
                <a:srgbClr val="1CADE4">
                  <a:lumMod val="100000"/>
                </a:srgbClr>
              </a:buClr>
              <a:buSzPct val="100000"/>
              <a:buFont typeface="Wingdings" pitchFamily="2" charset="2"/>
              <a:buNone/>
              <a:tabLst>
                <a:tab pos="266700" algn="l"/>
                <a:tab pos="631825" algn="l"/>
                <a:tab pos="981075" algn="l"/>
              </a:tabLst>
              <a:defRPr/>
            </a:pPr>
            <a:endParaRPr kumimoji="0" lang="de-DE" sz="2800" b="0" i="0" u="none" strike="noStrike" kern="1200" cap="none" spc="0" normalizeH="0" baseline="0" noProof="0" dirty="0">
              <a:ln>
                <a:noFill/>
              </a:ln>
              <a:solidFill>
                <a:prstClr val="white"/>
              </a:solidFill>
              <a:effectLst/>
              <a:uLnTx/>
              <a:uFillTx/>
              <a:latin typeface="Agency FB"/>
              <a:ea typeface="+mn-ea"/>
              <a:cs typeface="+mn-cs"/>
            </a:endParaRPr>
          </a:p>
        </p:txBody>
      </p:sp>
      <p:sp>
        <p:nvSpPr>
          <p:cNvPr id="12" name="Rechteck 11">
            <a:extLst>
              <a:ext uri="{FF2B5EF4-FFF2-40B4-BE49-F238E27FC236}">
                <a16:creationId xmlns:a16="http://schemas.microsoft.com/office/drawing/2014/main" id="{CA18483C-28EC-45A3-A5D6-D694B147F8FE}"/>
              </a:ext>
            </a:extLst>
          </p:cNvPr>
          <p:cNvSpPr/>
          <p:nvPr>
            <p:custDataLst>
              <p:tags r:id="rId6"/>
            </p:custDataLst>
          </p:nvPr>
        </p:nvSpPr>
        <p:spPr bwMode="auto">
          <a:xfrm>
            <a:off x="7904440" y="2544716"/>
            <a:ext cx="3052938" cy="470264"/>
          </a:xfrm>
          <a:prstGeom prst="rect">
            <a:avLst/>
          </a:prstGeom>
          <a:solidFill>
            <a:schemeClr val="accent1"/>
          </a:solidFill>
          <a:ln w="9525">
            <a:solidFill>
              <a:schemeClr val="accent1"/>
            </a:solidFill>
            <a:miter lim="800000"/>
            <a:headEnd/>
            <a:tailEnd/>
          </a:ln>
          <a:effectLst/>
        </p:spPr>
        <p:txBody>
          <a:bodyPr lIns="90000" tIns="46800" rIns="90000" bIns="46800" anchor="ctr"/>
          <a:lstStyle/>
          <a:p>
            <a:pPr marL="0" marR="0" lvl="0" indent="0" algn="ctr" defTabSz="914400" rtl="0" eaLnBrk="0" fontAlgn="auto" latinLnBrk="0" hangingPunct="0">
              <a:lnSpc>
                <a:spcPct val="100000"/>
              </a:lnSpc>
              <a:spcBef>
                <a:spcPts val="0"/>
              </a:spcBef>
              <a:spcAft>
                <a:spcPct val="0"/>
              </a:spcAft>
              <a:buClrTx/>
              <a:buSzTx/>
              <a:buFontTx/>
              <a:buNone/>
              <a:tabLst/>
              <a:defRPr/>
            </a:pPr>
            <a:r>
              <a:rPr kumimoji="0" lang="de-DE" sz="2800" b="0" i="0" u="none" strike="noStrike" kern="1200" cap="none" spc="0" normalizeH="0" baseline="0" noProof="0" dirty="0">
                <a:ln>
                  <a:noFill/>
                </a:ln>
                <a:solidFill>
                  <a:prstClr val="white"/>
                </a:solidFill>
                <a:effectLst/>
                <a:uLnTx/>
                <a:uFillTx/>
                <a:latin typeface="Agency FB"/>
                <a:ea typeface="+mn-ea"/>
                <a:cs typeface="+mn-cs"/>
              </a:rPr>
              <a:t>PREMIUM MOVER </a:t>
            </a:r>
          </a:p>
        </p:txBody>
      </p:sp>
    </p:spTree>
    <p:extLst>
      <p:ext uri="{BB962C8B-B14F-4D97-AF65-F5344CB8AC3E}">
        <p14:creationId xmlns:p14="http://schemas.microsoft.com/office/powerpoint/2010/main" val="3464518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MONETIZING DATA CAN BE DIVIDED INTO THESE THREE FUNDAMENTAL HUMAN NEEDS</a:t>
            </a:r>
          </a:p>
        </p:txBody>
      </p:sp>
      <p:sp>
        <p:nvSpPr>
          <p:cNvPr id="2" name="Rechteck 1">
            <a:extLst>
              <a:ext uri="{FF2B5EF4-FFF2-40B4-BE49-F238E27FC236}">
                <a16:creationId xmlns:a16="http://schemas.microsoft.com/office/drawing/2014/main" id="{CDB220E1-9CAE-43F8-96BA-E3170A67E526}"/>
              </a:ext>
            </a:extLst>
          </p:cNvPr>
          <p:cNvSpPr/>
          <p:nvPr/>
        </p:nvSpPr>
        <p:spPr>
          <a:xfrm>
            <a:off x="1295401" y="2192910"/>
            <a:ext cx="8608423" cy="94052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t>INDIVIDUALIZATION</a:t>
            </a:r>
          </a:p>
        </p:txBody>
      </p:sp>
      <p:sp>
        <p:nvSpPr>
          <p:cNvPr id="6" name="Rechteck 5">
            <a:extLst>
              <a:ext uri="{FF2B5EF4-FFF2-40B4-BE49-F238E27FC236}">
                <a16:creationId xmlns:a16="http://schemas.microsoft.com/office/drawing/2014/main" id="{3D42473F-E6C1-4658-BF0A-CCC91346E4DD}"/>
              </a:ext>
            </a:extLst>
          </p:cNvPr>
          <p:cNvSpPr/>
          <p:nvPr/>
        </p:nvSpPr>
        <p:spPr>
          <a:xfrm>
            <a:off x="1295401" y="4669972"/>
            <a:ext cx="8608423" cy="94052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t>CONVENIENCE</a:t>
            </a:r>
          </a:p>
        </p:txBody>
      </p:sp>
      <p:sp>
        <p:nvSpPr>
          <p:cNvPr id="8" name="Rechteck 7">
            <a:extLst>
              <a:ext uri="{FF2B5EF4-FFF2-40B4-BE49-F238E27FC236}">
                <a16:creationId xmlns:a16="http://schemas.microsoft.com/office/drawing/2014/main" id="{8A929F8F-443D-4713-B330-77EA71046128}"/>
              </a:ext>
            </a:extLst>
          </p:cNvPr>
          <p:cNvSpPr/>
          <p:nvPr/>
        </p:nvSpPr>
        <p:spPr>
          <a:xfrm>
            <a:off x="1295401" y="3431441"/>
            <a:ext cx="8608423" cy="94052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t>GAMIFICATION</a:t>
            </a:r>
          </a:p>
        </p:txBody>
      </p:sp>
    </p:spTree>
    <p:extLst>
      <p:ext uri="{BB962C8B-B14F-4D97-AF65-F5344CB8AC3E}">
        <p14:creationId xmlns:p14="http://schemas.microsoft.com/office/powerpoint/2010/main" val="3592797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MONETIZING DATA CAN BE DIVIDED INTO THESE THREE FUNDAMENTAL HUMAN NEEDS</a:t>
            </a:r>
          </a:p>
        </p:txBody>
      </p:sp>
      <p:sp>
        <p:nvSpPr>
          <p:cNvPr id="2" name="Rechteck 1">
            <a:extLst>
              <a:ext uri="{FF2B5EF4-FFF2-40B4-BE49-F238E27FC236}">
                <a16:creationId xmlns:a16="http://schemas.microsoft.com/office/drawing/2014/main" id="{CDB220E1-9CAE-43F8-96BA-E3170A67E526}"/>
              </a:ext>
            </a:extLst>
          </p:cNvPr>
          <p:cNvSpPr/>
          <p:nvPr/>
        </p:nvSpPr>
        <p:spPr>
          <a:xfrm>
            <a:off x="1295401" y="2192910"/>
            <a:ext cx="8608423" cy="94052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solidFill>
                  <a:schemeClr val="accent1"/>
                </a:solidFill>
              </a:rPr>
              <a:t>INDIVIDUALIZATION</a:t>
            </a:r>
          </a:p>
        </p:txBody>
      </p:sp>
      <p:sp>
        <p:nvSpPr>
          <p:cNvPr id="6" name="Rechteck 5">
            <a:extLst>
              <a:ext uri="{FF2B5EF4-FFF2-40B4-BE49-F238E27FC236}">
                <a16:creationId xmlns:a16="http://schemas.microsoft.com/office/drawing/2014/main" id="{3D42473F-E6C1-4658-BF0A-CCC91346E4DD}"/>
              </a:ext>
            </a:extLst>
          </p:cNvPr>
          <p:cNvSpPr/>
          <p:nvPr/>
        </p:nvSpPr>
        <p:spPr>
          <a:xfrm>
            <a:off x="1295401" y="4669972"/>
            <a:ext cx="8608423" cy="94052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t>CONVENIENCE</a:t>
            </a:r>
          </a:p>
        </p:txBody>
      </p:sp>
      <p:sp>
        <p:nvSpPr>
          <p:cNvPr id="8" name="Rechteck 7">
            <a:extLst>
              <a:ext uri="{FF2B5EF4-FFF2-40B4-BE49-F238E27FC236}">
                <a16:creationId xmlns:a16="http://schemas.microsoft.com/office/drawing/2014/main" id="{8A929F8F-443D-4713-B330-77EA71046128}"/>
              </a:ext>
            </a:extLst>
          </p:cNvPr>
          <p:cNvSpPr/>
          <p:nvPr/>
        </p:nvSpPr>
        <p:spPr>
          <a:xfrm>
            <a:off x="1295401" y="3431441"/>
            <a:ext cx="8608423" cy="94052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t>GAMIFICATION</a:t>
            </a:r>
          </a:p>
        </p:txBody>
      </p:sp>
    </p:spTree>
    <p:extLst>
      <p:ext uri="{BB962C8B-B14F-4D97-AF65-F5344CB8AC3E}">
        <p14:creationId xmlns:p14="http://schemas.microsoft.com/office/powerpoint/2010/main" val="1692591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307776"/>
            <a:ext cx="6967537" cy="707886"/>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EVERYTHING A SINGLE TOUCH AWAY</a:t>
            </a:r>
          </a:p>
        </p:txBody>
      </p:sp>
      <p:grpSp>
        <p:nvGrpSpPr>
          <p:cNvPr id="17" name="Gruppieren 16">
            <a:extLst>
              <a:ext uri="{FF2B5EF4-FFF2-40B4-BE49-F238E27FC236}">
                <a16:creationId xmlns:a16="http://schemas.microsoft.com/office/drawing/2014/main" id="{4BEA2A33-1AB2-4330-BAAC-022EBFC90446}"/>
              </a:ext>
            </a:extLst>
          </p:cNvPr>
          <p:cNvGrpSpPr/>
          <p:nvPr/>
        </p:nvGrpSpPr>
        <p:grpSpPr>
          <a:xfrm>
            <a:off x="1989137" y="2280047"/>
            <a:ext cx="3124201" cy="1724819"/>
            <a:chOff x="1919287" y="2133997"/>
            <a:chExt cx="3124201" cy="1724819"/>
          </a:xfrm>
        </p:grpSpPr>
        <p:sp>
          <p:nvSpPr>
            <p:cNvPr id="5" name="AutoShape 4">
              <a:extLst>
                <a:ext uri="{FF2B5EF4-FFF2-40B4-BE49-F238E27FC236}">
                  <a16:creationId xmlns:a16="http://schemas.microsoft.com/office/drawing/2014/main" id="{8C693DAF-1835-4C6A-BA50-F60DC84B3B9C}"/>
                </a:ext>
              </a:extLst>
            </p:cNvPr>
            <p:cNvSpPr>
              <a:spLocks noChangeArrowheads="1"/>
            </p:cNvSpPr>
            <p:nvPr>
              <p:custDataLst>
                <p:tags r:id="rId4"/>
              </p:custDataLst>
            </p:nvPr>
          </p:nvSpPr>
          <p:spPr bwMode="gray">
            <a:xfrm>
              <a:off x="1919288" y="2133997"/>
              <a:ext cx="3124200" cy="1724819"/>
            </a:xfrm>
            <a:prstGeom prst="homePlate">
              <a:avLst>
                <a:gd name="adj" fmla="val 11886"/>
              </a:avLst>
            </a:prstGeom>
            <a:noFill/>
            <a:ln w="38100">
              <a:solidFill>
                <a:schemeClr val="bg1"/>
              </a:solidFill>
              <a:miter lim="800000"/>
              <a:headEnd/>
              <a:tailEnd/>
            </a:ln>
            <a:effectLst/>
            <a:extLst/>
          </p:spPr>
          <p:txBody>
            <a:bodyPr lIns="90011" tIns="572400" rIns="360045" bIns="46806"/>
            <a:lstStyle/>
            <a:p>
              <a:pPr marL="0" lvl="1" eaLnBrk="0" hangingPunct="0">
                <a:spcAft>
                  <a:spcPct val="0"/>
                </a:spcAft>
              </a:pPr>
              <a:endParaRPr lang="de-DE" sz="1800" b="0" dirty="0">
                <a:latin typeface="Arial" panose="020B0604020202020204" pitchFamily="34" charset="0"/>
              </a:endParaRPr>
            </a:p>
          </p:txBody>
        </p:sp>
        <p:sp>
          <p:nvSpPr>
            <p:cNvPr id="7" name="Rectangle 3">
              <a:extLst>
                <a:ext uri="{FF2B5EF4-FFF2-40B4-BE49-F238E27FC236}">
                  <a16:creationId xmlns:a16="http://schemas.microsoft.com/office/drawing/2014/main" id="{6843DAB5-063E-4F7A-B882-7EE865AF1D02}"/>
                </a:ext>
              </a:extLst>
            </p:cNvPr>
            <p:cNvSpPr txBox="1">
              <a:spLocks noChangeArrowheads="1"/>
            </p:cNvSpPr>
            <p:nvPr>
              <p:custDataLst>
                <p:tags r:id="rId5"/>
              </p:custDataLst>
            </p:nvPr>
          </p:nvSpPr>
          <p:spPr bwMode="auto">
            <a:xfrm>
              <a:off x="1919287" y="2133997"/>
              <a:ext cx="2952576" cy="1675604"/>
            </a:xfrm>
            <a:prstGeom prst="rect">
              <a:avLst/>
            </a:prstGeom>
            <a:noFill/>
            <a:ln w="38100">
              <a:no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800" dirty="0">
                  <a:solidFill>
                    <a:schemeClr val="accent1"/>
                  </a:solidFill>
                  <a:latin typeface="+mj-lt"/>
                </a:rPr>
                <a:t>DATA INTERFACE</a:t>
              </a:r>
            </a:p>
            <a:p>
              <a:pPr lvl="2">
                <a:buClr>
                  <a:schemeClr val="accent1">
                    <a:lumMod val="100000"/>
                  </a:schemeClr>
                </a:buClr>
                <a:buSzPct val="100000"/>
              </a:pPr>
              <a:r>
                <a:rPr lang="de-DE" sz="2400" b="0" dirty="0" err="1">
                  <a:solidFill>
                    <a:schemeClr val="accent1"/>
                  </a:solidFill>
                  <a:latin typeface="+mj-lt"/>
                </a:rPr>
                <a:t>e</a:t>
              </a:r>
              <a:r>
                <a:rPr lang="de-DE" sz="2400" b="0" dirty="0" err="1">
                  <a:solidFill>
                    <a:schemeClr val="bg1"/>
                  </a:solidFill>
                  <a:latin typeface="+mj-lt"/>
                </a:rPr>
                <a:t>.</a:t>
              </a:r>
              <a:r>
                <a:rPr lang="de-DE" sz="2400" b="0" dirty="0" err="1">
                  <a:solidFill>
                    <a:schemeClr val="accent1"/>
                  </a:solidFill>
                  <a:latin typeface="+mj-lt"/>
                </a:rPr>
                <a:t>Go</a:t>
              </a:r>
              <a:r>
                <a:rPr lang="de-DE" sz="2400" dirty="0">
                  <a:solidFill>
                    <a:schemeClr val="bg1"/>
                  </a:solidFill>
                  <a:latin typeface="+mj-lt"/>
                </a:rPr>
                <a:t>-Server</a:t>
              </a:r>
            </a:p>
            <a:p>
              <a:pPr lvl="2">
                <a:buClr>
                  <a:schemeClr val="accent1">
                    <a:lumMod val="100000"/>
                  </a:schemeClr>
                </a:buClr>
                <a:buSzPct val="100000"/>
              </a:pPr>
              <a:r>
                <a:rPr lang="de-DE" sz="2400" dirty="0" err="1">
                  <a:solidFill>
                    <a:schemeClr val="bg1"/>
                  </a:solidFill>
                  <a:latin typeface="+mj-lt"/>
                </a:rPr>
                <a:t>Pulling</a:t>
              </a:r>
              <a:r>
                <a:rPr lang="de-DE" sz="2400" dirty="0">
                  <a:solidFill>
                    <a:schemeClr val="bg1"/>
                  </a:solidFill>
                  <a:latin typeface="+mj-lt"/>
                </a:rPr>
                <a:t> all </a:t>
              </a:r>
              <a:r>
                <a:rPr lang="de-DE" sz="2400" dirty="0" err="1">
                  <a:solidFill>
                    <a:schemeClr val="bg1"/>
                  </a:solidFill>
                  <a:latin typeface="+mj-lt"/>
                </a:rPr>
                <a:t>preferences</a:t>
              </a:r>
              <a:endParaRPr lang="de-DE" sz="2400" b="0" dirty="0">
                <a:solidFill>
                  <a:schemeClr val="bg1"/>
                </a:solidFill>
                <a:latin typeface="+mj-lt"/>
              </a:endParaRPr>
            </a:p>
          </p:txBody>
        </p:sp>
      </p:grpSp>
      <p:grpSp>
        <p:nvGrpSpPr>
          <p:cNvPr id="18" name="Gruppieren 17">
            <a:extLst>
              <a:ext uri="{FF2B5EF4-FFF2-40B4-BE49-F238E27FC236}">
                <a16:creationId xmlns:a16="http://schemas.microsoft.com/office/drawing/2014/main" id="{0A32F0F5-B3D6-4CCF-AD14-3B0C50238FE2}"/>
              </a:ext>
            </a:extLst>
          </p:cNvPr>
          <p:cNvGrpSpPr/>
          <p:nvPr/>
        </p:nvGrpSpPr>
        <p:grpSpPr>
          <a:xfrm>
            <a:off x="1989137" y="4288632"/>
            <a:ext cx="3124199" cy="1724819"/>
            <a:chOff x="1919287" y="4275932"/>
            <a:chExt cx="3124199" cy="1724819"/>
          </a:xfrm>
        </p:grpSpPr>
        <p:sp>
          <p:nvSpPr>
            <p:cNvPr id="6" name="AutoShape 7">
              <a:extLst>
                <a:ext uri="{FF2B5EF4-FFF2-40B4-BE49-F238E27FC236}">
                  <a16:creationId xmlns:a16="http://schemas.microsoft.com/office/drawing/2014/main" id="{10100070-0DAC-4597-9AD2-7334D4ED7D91}"/>
                </a:ext>
              </a:extLst>
            </p:cNvPr>
            <p:cNvSpPr>
              <a:spLocks noChangeArrowheads="1"/>
            </p:cNvSpPr>
            <p:nvPr>
              <p:custDataLst>
                <p:tags r:id="rId2"/>
              </p:custDataLst>
            </p:nvPr>
          </p:nvSpPr>
          <p:spPr bwMode="gray">
            <a:xfrm>
              <a:off x="1919287" y="4275932"/>
              <a:ext cx="3124199" cy="1724819"/>
            </a:xfrm>
            <a:prstGeom prst="homePlate">
              <a:avLst>
                <a:gd name="adj" fmla="val 11886"/>
              </a:avLst>
            </a:prstGeom>
            <a:noFill/>
            <a:ln w="38100">
              <a:solidFill>
                <a:schemeClr val="bg1"/>
              </a:solidFill>
              <a:miter lim="800000"/>
              <a:headEnd/>
              <a:tailEnd/>
            </a:ln>
            <a:effectLst/>
            <a:extLst/>
          </p:spPr>
          <p:txBody>
            <a:bodyPr lIns="90011" tIns="572400" rIns="360045" bIns="46806"/>
            <a:lstStyle/>
            <a:p>
              <a:pPr marL="0" lvl="1" eaLnBrk="0" hangingPunct="0">
                <a:spcAft>
                  <a:spcPct val="0"/>
                </a:spcAft>
              </a:pPr>
              <a:endParaRPr lang="de-DE" sz="1800" b="0" dirty="0">
                <a:latin typeface="Arial" panose="020B0604020202020204" pitchFamily="34" charset="0"/>
              </a:endParaRPr>
            </a:p>
          </p:txBody>
        </p:sp>
        <p:sp>
          <p:nvSpPr>
            <p:cNvPr id="8" name="Rectangle 3">
              <a:extLst>
                <a:ext uri="{FF2B5EF4-FFF2-40B4-BE49-F238E27FC236}">
                  <a16:creationId xmlns:a16="http://schemas.microsoft.com/office/drawing/2014/main" id="{94F138B5-7232-46C8-8A83-1B2BC2AAD4E7}"/>
                </a:ext>
              </a:extLst>
            </p:cNvPr>
            <p:cNvSpPr txBox="1">
              <a:spLocks noChangeArrowheads="1"/>
            </p:cNvSpPr>
            <p:nvPr>
              <p:custDataLst>
                <p:tags r:id="rId3"/>
              </p:custDataLst>
            </p:nvPr>
          </p:nvSpPr>
          <p:spPr bwMode="auto">
            <a:xfrm>
              <a:off x="1919287" y="4275932"/>
              <a:ext cx="2952576" cy="1724819"/>
            </a:xfrm>
            <a:prstGeom prst="rect">
              <a:avLst/>
            </a:prstGeom>
            <a:noFill/>
            <a:ln w="38100">
              <a:no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800" b="0" dirty="0">
                  <a:solidFill>
                    <a:schemeClr val="accent1"/>
                  </a:solidFill>
                  <a:latin typeface="+mj-lt"/>
                </a:rPr>
                <a:t>AUTHENTIFICATION ID</a:t>
              </a:r>
            </a:p>
            <a:p>
              <a:pPr lvl="2">
                <a:buClr>
                  <a:schemeClr val="accent1">
                    <a:lumMod val="100000"/>
                  </a:schemeClr>
                </a:buClr>
                <a:buSzPct val="100000"/>
              </a:pPr>
              <a:r>
                <a:rPr lang="de-DE" sz="2400" dirty="0">
                  <a:solidFill>
                    <a:schemeClr val="bg1"/>
                  </a:solidFill>
                  <a:latin typeface="+mj-lt"/>
                </a:rPr>
                <a:t>Via NFC on </a:t>
              </a:r>
              <a:r>
                <a:rPr lang="de-DE" sz="2400" dirty="0" err="1">
                  <a:solidFill>
                    <a:schemeClr val="bg1"/>
                  </a:solidFill>
                  <a:latin typeface="+mj-lt"/>
                </a:rPr>
                <a:t>your</a:t>
              </a:r>
              <a:r>
                <a:rPr lang="de-DE" sz="2400" dirty="0">
                  <a:solidFill>
                    <a:schemeClr val="bg1"/>
                  </a:solidFill>
                  <a:latin typeface="+mj-lt"/>
                </a:rPr>
                <a:t> </a:t>
              </a:r>
              <a:r>
                <a:rPr lang="de-DE" sz="2400" dirty="0" err="1">
                  <a:solidFill>
                    <a:schemeClr val="bg1"/>
                  </a:solidFill>
                  <a:latin typeface="+mj-lt"/>
                </a:rPr>
                <a:t>phone</a:t>
              </a:r>
              <a:endParaRPr lang="de-DE" sz="2400" dirty="0">
                <a:solidFill>
                  <a:schemeClr val="bg1"/>
                </a:solidFill>
                <a:latin typeface="+mj-lt"/>
              </a:endParaRPr>
            </a:p>
            <a:p>
              <a:pPr lvl="2">
                <a:buClr>
                  <a:schemeClr val="accent1">
                    <a:lumMod val="100000"/>
                  </a:schemeClr>
                </a:buClr>
                <a:buSzPct val="100000"/>
              </a:pPr>
              <a:r>
                <a:rPr lang="de-DE" sz="2400" dirty="0" err="1">
                  <a:solidFill>
                    <a:schemeClr val="bg1"/>
                  </a:solidFill>
                  <a:latin typeface="+mj-lt"/>
                </a:rPr>
                <a:t>Centralized</a:t>
              </a:r>
              <a:r>
                <a:rPr lang="de-DE" sz="2400" dirty="0">
                  <a:solidFill>
                    <a:schemeClr val="bg1"/>
                  </a:solidFill>
                  <a:latin typeface="+mj-lt"/>
                </a:rPr>
                <a:t> App</a:t>
              </a:r>
            </a:p>
            <a:p>
              <a:pPr lvl="2">
                <a:buClr>
                  <a:schemeClr val="accent1">
                    <a:lumMod val="100000"/>
                  </a:schemeClr>
                </a:buClr>
                <a:buSzPct val="100000"/>
              </a:pPr>
              <a:endParaRPr lang="de-DE" sz="2400" b="0" dirty="0">
                <a:solidFill>
                  <a:schemeClr val="bg1"/>
                </a:solidFill>
                <a:latin typeface="+mj-lt"/>
              </a:endParaRPr>
            </a:p>
          </p:txBody>
        </p:sp>
      </p:grpSp>
      <p:grpSp>
        <p:nvGrpSpPr>
          <p:cNvPr id="16" name="Gruppieren 15">
            <a:extLst>
              <a:ext uri="{FF2B5EF4-FFF2-40B4-BE49-F238E27FC236}">
                <a16:creationId xmlns:a16="http://schemas.microsoft.com/office/drawing/2014/main" id="{3EF530F9-7AFF-472E-9F33-94E64B3BF755}"/>
              </a:ext>
            </a:extLst>
          </p:cNvPr>
          <p:cNvGrpSpPr/>
          <p:nvPr/>
        </p:nvGrpSpPr>
        <p:grpSpPr>
          <a:xfrm>
            <a:off x="5322887" y="2441971"/>
            <a:ext cx="5286375" cy="3866754"/>
            <a:chOff x="5424487" y="2133997"/>
            <a:chExt cx="5286375" cy="3866754"/>
          </a:xfrm>
        </p:grpSpPr>
        <p:sp>
          <p:nvSpPr>
            <p:cNvPr id="4" name="Rectangle 3">
              <a:extLst>
                <a:ext uri="{FF2B5EF4-FFF2-40B4-BE49-F238E27FC236}">
                  <a16:creationId xmlns:a16="http://schemas.microsoft.com/office/drawing/2014/main" id="{06378038-DAB7-45A9-9A6C-2D31E4F5ACD9}"/>
                </a:ext>
              </a:extLst>
            </p:cNvPr>
            <p:cNvSpPr txBox="1">
              <a:spLocks noChangeArrowheads="1"/>
            </p:cNvSpPr>
            <p:nvPr>
              <p:custDataLst>
                <p:tags r:id="rId1"/>
              </p:custDataLst>
            </p:nvPr>
          </p:nvSpPr>
          <p:spPr bwMode="auto">
            <a:xfrm>
              <a:off x="5481637" y="2133997"/>
              <a:ext cx="5229225" cy="3866754"/>
            </a:xfrm>
            <a:prstGeom prst="rect">
              <a:avLst/>
            </a:prstGeom>
            <a:noFill/>
            <a:ln w="38100">
              <a:no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800" dirty="0" err="1">
                  <a:solidFill>
                    <a:schemeClr val="bg1"/>
                  </a:solidFill>
                  <a:latin typeface="+mj-lt"/>
                </a:rPr>
                <a:t>Regardless</a:t>
              </a:r>
              <a:r>
                <a:rPr lang="de-DE" sz="2800" dirty="0">
                  <a:solidFill>
                    <a:schemeClr val="bg1"/>
                  </a:solidFill>
                  <a:latin typeface="+mj-lt"/>
                </a:rPr>
                <a:t> </a:t>
              </a:r>
              <a:r>
                <a:rPr lang="de-DE" sz="2800" dirty="0" err="1">
                  <a:solidFill>
                    <a:schemeClr val="bg1"/>
                  </a:solidFill>
                  <a:latin typeface="+mj-lt"/>
                </a:rPr>
                <a:t>which</a:t>
              </a:r>
              <a:r>
                <a:rPr lang="de-DE" sz="2800" dirty="0">
                  <a:solidFill>
                    <a:schemeClr val="bg1"/>
                  </a:solidFill>
                  <a:latin typeface="+mj-lt"/>
                </a:rPr>
                <a:t> </a:t>
              </a:r>
              <a:r>
                <a:rPr lang="de-DE" sz="2800" dirty="0" err="1">
                  <a:solidFill>
                    <a:schemeClr val="accent1"/>
                  </a:solidFill>
                  <a:latin typeface="+mj-lt"/>
                </a:rPr>
                <a:t>e</a:t>
              </a:r>
              <a:r>
                <a:rPr lang="de-DE" sz="2800" dirty="0" err="1">
                  <a:solidFill>
                    <a:schemeClr val="bg1"/>
                  </a:solidFill>
                  <a:latin typeface="+mj-lt"/>
                </a:rPr>
                <a:t>.</a:t>
              </a:r>
              <a:r>
                <a:rPr lang="de-DE" sz="2800" dirty="0" err="1">
                  <a:solidFill>
                    <a:schemeClr val="accent1"/>
                  </a:solidFill>
                  <a:latin typeface="+mj-lt"/>
                </a:rPr>
                <a:t>Go</a:t>
              </a:r>
              <a:r>
                <a:rPr lang="de-DE" sz="2800" dirty="0">
                  <a:solidFill>
                    <a:schemeClr val="bg1"/>
                  </a:solidFill>
                  <a:latin typeface="+mj-lt"/>
                </a:rPr>
                <a:t> Life </a:t>
              </a:r>
              <a:r>
                <a:rPr lang="de-DE" sz="2800" dirty="0" err="1">
                  <a:solidFill>
                    <a:schemeClr val="bg1"/>
                  </a:solidFill>
                  <a:latin typeface="+mj-lt"/>
                </a:rPr>
                <a:t>you</a:t>
              </a:r>
              <a:r>
                <a:rPr lang="de-DE" sz="2800" dirty="0">
                  <a:solidFill>
                    <a:schemeClr val="bg1"/>
                  </a:solidFill>
                  <a:latin typeface="+mj-lt"/>
                </a:rPr>
                <a:t> </a:t>
              </a:r>
              <a:r>
                <a:rPr lang="de-DE" sz="2800" dirty="0" err="1">
                  <a:solidFill>
                    <a:schemeClr val="bg1"/>
                  </a:solidFill>
                  <a:latin typeface="+mj-lt"/>
                </a:rPr>
                <a:t>see</a:t>
              </a:r>
              <a:r>
                <a:rPr lang="de-DE" sz="2800" dirty="0">
                  <a:solidFill>
                    <a:schemeClr val="bg1"/>
                  </a:solidFill>
                  <a:latin typeface="+mj-lt"/>
                </a:rPr>
                <a:t> on </a:t>
              </a:r>
              <a:r>
                <a:rPr lang="de-DE" sz="2800" dirty="0" err="1">
                  <a:solidFill>
                    <a:schemeClr val="bg1"/>
                  </a:solidFill>
                  <a:latin typeface="+mj-lt"/>
                </a:rPr>
                <a:t>the</a:t>
              </a:r>
              <a:r>
                <a:rPr lang="de-DE" sz="2800" dirty="0">
                  <a:solidFill>
                    <a:schemeClr val="bg1"/>
                  </a:solidFill>
                  <a:latin typeface="+mj-lt"/>
                </a:rPr>
                <a:t> </a:t>
              </a:r>
              <a:r>
                <a:rPr lang="de-DE" sz="2800" dirty="0" err="1">
                  <a:solidFill>
                    <a:schemeClr val="bg1"/>
                  </a:solidFill>
                  <a:latin typeface="+mj-lt"/>
                </a:rPr>
                <a:t>side</a:t>
              </a:r>
              <a:r>
                <a:rPr lang="de-DE" sz="2800" dirty="0">
                  <a:solidFill>
                    <a:schemeClr val="bg1"/>
                  </a:solidFill>
                  <a:latin typeface="+mj-lt"/>
                </a:rPr>
                <a:t> </a:t>
              </a:r>
              <a:r>
                <a:rPr lang="de-DE" sz="2800" dirty="0" err="1">
                  <a:solidFill>
                    <a:schemeClr val="bg1"/>
                  </a:solidFill>
                  <a:latin typeface="+mj-lt"/>
                </a:rPr>
                <a:t>of</a:t>
              </a:r>
              <a:r>
                <a:rPr lang="de-DE" sz="2800" dirty="0">
                  <a:solidFill>
                    <a:schemeClr val="bg1"/>
                  </a:solidFill>
                  <a:latin typeface="+mj-lt"/>
                </a:rPr>
                <a:t> </a:t>
              </a:r>
              <a:r>
                <a:rPr lang="de-DE" sz="2800" dirty="0" err="1">
                  <a:solidFill>
                    <a:schemeClr val="bg1"/>
                  </a:solidFill>
                  <a:latin typeface="+mj-lt"/>
                </a:rPr>
                <a:t>the</a:t>
              </a:r>
              <a:r>
                <a:rPr lang="de-DE" sz="2800" dirty="0">
                  <a:solidFill>
                    <a:schemeClr val="bg1"/>
                  </a:solidFill>
                  <a:latin typeface="+mj-lt"/>
                </a:rPr>
                <a:t> </a:t>
              </a:r>
              <a:r>
                <a:rPr lang="de-DE" sz="2800" dirty="0" err="1">
                  <a:solidFill>
                    <a:schemeClr val="bg1"/>
                  </a:solidFill>
                  <a:latin typeface="+mj-lt"/>
                </a:rPr>
                <a:t>road</a:t>
              </a:r>
              <a:r>
                <a:rPr lang="de-DE" sz="2800" dirty="0">
                  <a:solidFill>
                    <a:schemeClr val="bg1"/>
                  </a:solidFill>
                  <a:latin typeface="+mj-lt"/>
                </a:rPr>
                <a:t>, </a:t>
              </a:r>
              <a:r>
                <a:rPr lang="de-DE" sz="2800" dirty="0" err="1">
                  <a:solidFill>
                    <a:schemeClr val="bg1"/>
                  </a:solidFill>
                  <a:latin typeface="+mj-lt"/>
                </a:rPr>
                <a:t>they</a:t>
              </a:r>
              <a:r>
                <a:rPr lang="de-DE" sz="2800" dirty="0">
                  <a:solidFill>
                    <a:schemeClr val="bg1"/>
                  </a:solidFill>
                  <a:latin typeface="+mj-lt"/>
                </a:rPr>
                <a:t> all </a:t>
              </a:r>
              <a:r>
                <a:rPr lang="de-DE" sz="2800" dirty="0" err="1">
                  <a:solidFill>
                    <a:schemeClr val="bg1"/>
                  </a:solidFill>
                  <a:latin typeface="+mj-lt"/>
                </a:rPr>
                <a:t>can</a:t>
              </a:r>
              <a:r>
                <a:rPr lang="de-DE" sz="2800" dirty="0">
                  <a:solidFill>
                    <a:schemeClr val="bg1"/>
                  </a:solidFill>
                  <a:latin typeface="+mj-lt"/>
                </a:rPr>
                <a:t> </a:t>
              </a:r>
              <a:r>
                <a:rPr lang="de-DE" sz="2800" dirty="0" err="1">
                  <a:solidFill>
                    <a:schemeClr val="bg1"/>
                  </a:solidFill>
                  <a:latin typeface="+mj-lt"/>
                </a:rPr>
                <a:t>be</a:t>
              </a:r>
              <a:r>
                <a:rPr lang="de-DE" sz="2800" dirty="0">
                  <a:solidFill>
                    <a:schemeClr val="bg1"/>
                  </a:solidFill>
                  <a:latin typeface="+mj-lt"/>
                </a:rPr>
                <a:t> </a:t>
              </a:r>
              <a:r>
                <a:rPr lang="de-DE" sz="2800" dirty="0" err="1">
                  <a:solidFill>
                    <a:schemeClr val="bg1"/>
                  </a:solidFill>
                  <a:latin typeface="+mj-lt"/>
                </a:rPr>
                <a:t>modified</a:t>
              </a:r>
              <a:r>
                <a:rPr lang="de-DE" sz="2800" dirty="0">
                  <a:solidFill>
                    <a:schemeClr val="bg1"/>
                  </a:solidFill>
                  <a:latin typeface="+mj-lt"/>
                </a:rPr>
                <a:t> </a:t>
              </a:r>
              <a:r>
                <a:rPr lang="de-DE" sz="2800" dirty="0" err="1">
                  <a:solidFill>
                    <a:schemeClr val="bg1"/>
                  </a:solidFill>
                  <a:latin typeface="+mj-lt"/>
                </a:rPr>
                <a:t>into</a:t>
              </a:r>
              <a:r>
                <a:rPr lang="de-DE" sz="2800" dirty="0">
                  <a:solidFill>
                    <a:schemeClr val="bg1"/>
                  </a:solidFill>
                  <a:latin typeface="+mj-lt"/>
                </a:rPr>
                <a:t> </a:t>
              </a:r>
              <a:r>
                <a:rPr lang="de-DE" sz="2800" dirty="0" err="1">
                  <a:solidFill>
                    <a:schemeClr val="bg1"/>
                  </a:solidFill>
                  <a:latin typeface="+mj-lt"/>
                </a:rPr>
                <a:t>your</a:t>
              </a:r>
              <a:r>
                <a:rPr lang="de-DE" sz="2800" dirty="0">
                  <a:solidFill>
                    <a:schemeClr val="bg1"/>
                  </a:solidFill>
                  <a:latin typeface="+mj-lt"/>
                </a:rPr>
                <a:t> </a:t>
              </a:r>
              <a:r>
                <a:rPr lang="de-DE" sz="2800" dirty="0">
                  <a:solidFill>
                    <a:schemeClr val="accent1"/>
                  </a:solidFill>
                  <a:latin typeface="+mj-lt"/>
                </a:rPr>
                <a:t>personal</a:t>
              </a:r>
              <a:r>
                <a:rPr lang="de-DE" sz="2800" dirty="0">
                  <a:solidFill>
                    <a:schemeClr val="bg1"/>
                  </a:solidFill>
                  <a:latin typeface="+mj-lt"/>
                </a:rPr>
                <a:t> </a:t>
              </a:r>
              <a:r>
                <a:rPr lang="de-DE" sz="2800" dirty="0" err="1">
                  <a:solidFill>
                    <a:schemeClr val="bg1"/>
                  </a:solidFill>
                  <a:latin typeface="+mj-lt"/>
                </a:rPr>
                <a:t>one</a:t>
              </a:r>
              <a:r>
                <a:rPr lang="de-DE" sz="2800" dirty="0">
                  <a:solidFill>
                    <a:schemeClr val="accent1"/>
                  </a:solidFill>
                  <a:latin typeface="+mj-lt"/>
                </a:rPr>
                <a:t> </a:t>
              </a:r>
            </a:p>
            <a:p>
              <a:pPr marL="0" lvl="1" indent="0">
                <a:buClr>
                  <a:schemeClr val="accent1">
                    <a:lumMod val="100000"/>
                  </a:schemeClr>
                </a:buClr>
                <a:buSzPct val="100000"/>
                <a:buNone/>
              </a:pPr>
              <a:r>
                <a:rPr lang="de-DE" sz="2800" b="0" dirty="0">
                  <a:solidFill>
                    <a:schemeClr val="bg1"/>
                  </a:solidFill>
                  <a:latin typeface="+mj-lt"/>
                </a:rPr>
                <a:t>The </a:t>
              </a:r>
              <a:r>
                <a:rPr lang="de-DE" sz="2800" b="0" dirty="0" err="1">
                  <a:solidFill>
                    <a:schemeClr val="bg1"/>
                  </a:solidFill>
                  <a:latin typeface="+mj-lt"/>
                </a:rPr>
                <a:t>moment</a:t>
              </a:r>
              <a:r>
                <a:rPr lang="de-DE" sz="2800" b="0" dirty="0">
                  <a:solidFill>
                    <a:schemeClr val="bg1"/>
                  </a:solidFill>
                  <a:latin typeface="+mj-lt"/>
                </a:rPr>
                <a:t> </a:t>
              </a:r>
              <a:r>
                <a:rPr lang="de-DE" sz="2800" b="0" dirty="0" err="1">
                  <a:solidFill>
                    <a:schemeClr val="bg1"/>
                  </a:solidFill>
                  <a:latin typeface="+mj-lt"/>
                </a:rPr>
                <a:t>you</a:t>
              </a:r>
              <a:r>
                <a:rPr lang="de-DE" sz="2800" b="0" dirty="0">
                  <a:solidFill>
                    <a:schemeClr val="bg1"/>
                  </a:solidFill>
                  <a:latin typeface="+mj-lt"/>
                </a:rPr>
                <a:t> </a:t>
              </a:r>
              <a:r>
                <a:rPr lang="de-DE" sz="2800" b="0" dirty="0" err="1">
                  <a:solidFill>
                    <a:schemeClr val="bg1"/>
                  </a:solidFill>
                  <a:latin typeface="+mj-lt"/>
                </a:rPr>
                <a:t>sit</a:t>
              </a:r>
              <a:r>
                <a:rPr lang="de-DE" sz="2800" b="0" dirty="0">
                  <a:solidFill>
                    <a:schemeClr val="bg1"/>
                  </a:solidFill>
                  <a:latin typeface="+mj-lt"/>
                </a:rPr>
                <a:t> down and grab </a:t>
              </a:r>
              <a:r>
                <a:rPr lang="de-DE" sz="2800" b="0" dirty="0" err="1">
                  <a:solidFill>
                    <a:schemeClr val="bg1"/>
                  </a:solidFill>
                  <a:latin typeface="+mj-lt"/>
                </a:rPr>
                <a:t>the</a:t>
              </a:r>
              <a:r>
                <a:rPr lang="de-DE" sz="2800" b="0" dirty="0">
                  <a:solidFill>
                    <a:schemeClr val="bg1"/>
                  </a:solidFill>
                  <a:latin typeface="+mj-lt"/>
                </a:rPr>
                <a:t> </a:t>
              </a:r>
              <a:r>
                <a:rPr lang="de-DE" sz="2800" b="0" dirty="0" err="1">
                  <a:solidFill>
                    <a:schemeClr val="bg1"/>
                  </a:solidFill>
                  <a:latin typeface="+mj-lt"/>
                </a:rPr>
                <a:t>seat</a:t>
              </a:r>
              <a:r>
                <a:rPr lang="de-DE" sz="2800" b="0" dirty="0">
                  <a:solidFill>
                    <a:schemeClr val="bg1"/>
                  </a:solidFill>
                  <a:latin typeface="+mj-lt"/>
                </a:rPr>
                <a:t> </a:t>
              </a:r>
              <a:r>
                <a:rPr lang="de-DE" sz="2800" b="0" dirty="0" err="1">
                  <a:solidFill>
                    <a:schemeClr val="bg1"/>
                  </a:solidFill>
                  <a:latin typeface="+mj-lt"/>
                </a:rPr>
                <a:t>belt</a:t>
              </a:r>
              <a:r>
                <a:rPr lang="de-DE" sz="2800" b="0" dirty="0">
                  <a:solidFill>
                    <a:schemeClr val="bg1"/>
                  </a:solidFill>
                  <a:latin typeface="+mj-lt"/>
                </a:rPr>
                <a:t>, </a:t>
              </a:r>
              <a:r>
                <a:rPr lang="de-DE" sz="2800" b="0" dirty="0" err="1">
                  <a:solidFill>
                    <a:schemeClr val="bg1"/>
                  </a:solidFill>
                  <a:latin typeface="+mj-lt"/>
                </a:rPr>
                <a:t>you</a:t>
              </a:r>
              <a:r>
                <a:rPr lang="de-DE" sz="2800" b="0" dirty="0">
                  <a:solidFill>
                    <a:schemeClr val="bg1"/>
                  </a:solidFill>
                  <a:latin typeface="+mj-lt"/>
                </a:rPr>
                <a:t> will not </a:t>
              </a:r>
              <a:r>
                <a:rPr lang="de-DE" sz="2800" b="0" dirty="0" err="1">
                  <a:solidFill>
                    <a:schemeClr val="bg1"/>
                  </a:solidFill>
                  <a:latin typeface="+mj-lt"/>
                </a:rPr>
                <a:t>recognice</a:t>
              </a:r>
              <a:r>
                <a:rPr lang="de-DE" sz="2800" b="0" dirty="0">
                  <a:solidFill>
                    <a:schemeClr val="bg1"/>
                  </a:solidFill>
                  <a:latin typeface="+mj-lt"/>
                </a:rPr>
                <a:t> a </a:t>
              </a:r>
              <a:r>
                <a:rPr lang="de-DE" sz="2800" b="0" dirty="0" err="1">
                  <a:solidFill>
                    <a:schemeClr val="bg1"/>
                  </a:solidFill>
                  <a:latin typeface="+mj-lt"/>
                </a:rPr>
                <a:t>difference</a:t>
              </a:r>
              <a:r>
                <a:rPr lang="de-DE" sz="2800" b="0" dirty="0">
                  <a:solidFill>
                    <a:schemeClr val="bg1"/>
                  </a:solidFill>
                  <a:latin typeface="+mj-lt"/>
                </a:rPr>
                <a:t> </a:t>
              </a:r>
              <a:r>
                <a:rPr lang="de-DE" sz="2800" b="0" dirty="0" err="1">
                  <a:solidFill>
                    <a:schemeClr val="bg1"/>
                  </a:solidFill>
                  <a:latin typeface="+mj-lt"/>
                </a:rPr>
                <a:t>to</a:t>
              </a:r>
              <a:r>
                <a:rPr lang="de-DE" sz="2800" b="0" dirty="0">
                  <a:solidFill>
                    <a:schemeClr val="bg1"/>
                  </a:solidFill>
                  <a:latin typeface="+mj-lt"/>
                </a:rPr>
                <a:t> </a:t>
              </a:r>
              <a:r>
                <a:rPr lang="de-DE" sz="2800" b="0" dirty="0" err="1">
                  <a:solidFill>
                    <a:schemeClr val="bg1"/>
                  </a:solidFill>
                  <a:latin typeface="+mj-lt"/>
                </a:rPr>
                <a:t>any</a:t>
              </a:r>
              <a:r>
                <a:rPr lang="de-DE" sz="2800" b="0" dirty="0">
                  <a:solidFill>
                    <a:schemeClr val="bg1"/>
                  </a:solidFill>
                  <a:latin typeface="+mj-lt"/>
                </a:rPr>
                <a:t> </a:t>
              </a:r>
              <a:r>
                <a:rPr lang="de-DE" sz="2800" b="0" dirty="0" err="1">
                  <a:solidFill>
                    <a:schemeClr val="bg1"/>
                  </a:solidFill>
                  <a:latin typeface="+mj-lt"/>
                </a:rPr>
                <a:t>other</a:t>
              </a:r>
              <a:r>
                <a:rPr lang="de-DE" sz="2800" b="0" dirty="0">
                  <a:solidFill>
                    <a:schemeClr val="bg1"/>
                  </a:solidFill>
                  <a:latin typeface="+mj-lt"/>
                </a:rPr>
                <a:t> </a:t>
              </a:r>
              <a:r>
                <a:rPr lang="de-DE" sz="2800" b="0" dirty="0" err="1">
                  <a:solidFill>
                    <a:schemeClr val="accent1"/>
                  </a:solidFill>
                  <a:latin typeface="+mj-lt"/>
                </a:rPr>
                <a:t>e</a:t>
              </a:r>
              <a:r>
                <a:rPr lang="de-DE" sz="2800" b="0" dirty="0" err="1">
                  <a:solidFill>
                    <a:schemeClr val="bg1"/>
                  </a:solidFill>
                  <a:latin typeface="+mj-lt"/>
                </a:rPr>
                <a:t>.</a:t>
              </a:r>
              <a:r>
                <a:rPr lang="de-DE" sz="2800" b="0" dirty="0" err="1">
                  <a:solidFill>
                    <a:schemeClr val="accent1"/>
                  </a:solidFill>
                  <a:latin typeface="+mj-lt"/>
                </a:rPr>
                <a:t>GO</a:t>
              </a:r>
              <a:r>
                <a:rPr lang="de-DE" sz="2800" b="0" dirty="0">
                  <a:solidFill>
                    <a:schemeClr val="bg1"/>
                  </a:solidFill>
                  <a:latin typeface="+mj-lt"/>
                </a:rPr>
                <a:t> Life </a:t>
              </a:r>
              <a:r>
                <a:rPr lang="de-DE" sz="2800" b="0" dirty="0" err="1">
                  <a:solidFill>
                    <a:schemeClr val="bg1"/>
                  </a:solidFill>
                  <a:latin typeface="+mj-lt"/>
                </a:rPr>
                <a:t>you</a:t>
              </a:r>
              <a:r>
                <a:rPr lang="de-DE" sz="2800" b="0" dirty="0">
                  <a:solidFill>
                    <a:schemeClr val="bg1"/>
                  </a:solidFill>
                  <a:latin typeface="+mj-lt"/>
                </a:rPr>
                <a:t> </a:t>
              </a:r>
              <a:r>
                <a:rPr lang="de-DE" sz="2800" b="0" dirty="0" err="1">
                  <a:solidFill>
                    <a:schemeClr val="bg1"/>
                  </a:solidFill>
                  <a:latin typeface="+mj-lt"/>
                </a:rPr>
                <a:t>have</a:t>
              </a:r>
              <a:r>
                <a:rPr lang="de-DE" sz="2800" b="0" dirty="0">
                  <a:solidFill>
                    <a:schemeClr val="bg1"/>
                  </a:solidFill>
                  <a:latin typeface="+mj-lt"/>
                </a:rPr>
                <a:t> </a:t>
              </a:r>
              <a:r>
                <a:rPr lang="de-DE" sz="2800" b="0" dirty="0" err="1">
                  <a:solidFill>
                    <a:schemeClr val="bg1"/>
                  </a:solidFill>
                  <a:latin typeface="+mj-lt"/>
                </a:rPr>
                <a:t>driven</a:t>
              </a:r>
              <a:r>
                <a:rPr lang="de-DE" sz="2800" b="0" dirty="0">
                  <a:solidFill>
                    <a:schemeClr val="bg1"/>
                  </a:solidFill>
                  <a:latin typeface="+mj-lt"/>
                </a:rPr>
                <a:t> </a:t>
              </a:r>
              <a:r>
                <a:rPr lang="de-DE" sz="2800" b="0" dirty="0" err="1">
                  <a:solidFill>
                    <a:schemeClr val="bg1"/>
                  </a:solidFill>
                  <a:latin typeface="+mj-lt"/>
                </a:rPr>
                <a:t>before</a:t>
              </a:r>
              <a:endParaRPr lang="de-DE" sz="2800" b="0" dirty="0">
                <a:solidFill>
                  <a:schemeClr val="bg1"/>
                </a:solidFill>
                <a:latin typeface="+mj-lt"/>
              </a:endParaRPr>
            </a:p>
            <a:p>
              <a:pPr marL="0" lvl="1" indent="0">
                <a:buClr>
                  <a:schemeClr val="accent1">
                    <a:lumMod val="100000"/>
                  </a:schemeClr>
                </a:buClr>
                <a:buSzPct val="100000"/>
                <a:buNone/>
              </a:pPr>
              <a:r>
                <a:rPr lang="de-DE" sz="2800" dirty="0">
                  <a:solidFill>
                    <a:schemeClr val="bg1"/>
                  </a:solidFill>
                  <a:latin typeface="+mj-lt"/>
                </a:rPr>
                <a:t>Maybe </a:t>
              </a:r>
              <a:r>
                <a:rPr lang="de-DE" sz="2800" dirty="0" err="1">
                  <a:solidFill>
                    <a:schemeClr val="bg1"/>
                  </a:solidFill>
                  <a:latin typeface="+mj-lt"/>
                </a:rPr>
                <a:t>Except</a:t>
              </a:r>
              <a:r>
                <a:rPr lang="de-DE" sz="2800" dirty="0">
                  <a:solidFill>
                    <a:schemeClr val="bg1"/>
                  </a:solidFill>
                  <a:latin typeface="+mj-lt"/>
                </a:rPr>
                <a:t> </a:t>
              </a:r>
              <a:r>
                <a:rPr lang="de-DE" sz="2800" dirty="0" err="1">
                  <a:solidFill>
                    <a:schemeClr val="bg1"/>
                  </a:solidFill>
                  <a:latin typeface="+mj-lt"/>
                </a:rPr>
                <a:t>the</a:t>
              </a:r>
              <a:r>
                <a:rPr lang="de-DE" sz="2800" dirty="0">
                  <a:solidFill>
                    <a:schemeClr val="bg1"/>
                  </a:solidFill>
                  <a:latin typeface="+mj-lt"/>
                </a:rPr>
                <a:t> </a:t>
              </a:r>
              <a:r>
                <a:rPr lang="de-DE" sz="2800" dirty="0" err="1">
                  <a:solidFill>
                    <a:schemeClr val="bg1"/>
                  </a:solidFill>
                  <a:latin typeface="+mj-lt"/>
                </a:rPr>
                <a:t>body</a:t>
              </a:r>
              <a:r>
                <a:rPr lang="de-DE" sz="2800" dirty="0">
                  <a:solidFill>
                    <a:schemeClr val="bg1"/>
                  </a:solidFill>
                  <a:latin typeface="+mj-lt"/>
                </a:rPr>
                <a:t> </a:t>
              </a:r>
              <a:r>
                <a:rPr lang="de-DE" sz="2800" dirty="0" err="1">
                  <a:solidFill>
                    <a:schemeClr val="bg1"/>
                  </a:solidFill>
                  <a:latin typeface="+mj-lt"/>
                </a:rPr>
                <a:t>colour</a:t>
              </a:r>
              <a:r>
                <a:rPr lang="de-DE" sz="2800" dirty="0">
                  <a:solidFill>
                    <a:schemeClr val="bg1"/>
                  </a:solidFill>
                  <a:latin typeface="+mj-lt"/>
                </a:rPr>
                <a:t>… </a:t>
              </a:r>
              <a:endParaRPr lang="de-DE" b="0" dirty="0">
                <a:solidFill>
                  <a:schemeClr val="bg1"/>
                </a:solidFill>
                <a:latin typeface="+mj-lt"/>
              </a:endParaRPr>
            </a:p>
          </p:txBody>
        </p:sp>
        <p:cxnSp>
          <p:nvCxnSpPr>
            <p:cNvPr id="9" name="Gerader Verbinder 8">
              <a:extLst>
                <a:ext uri="{FF2B5EF4-FFF2-40B4-BE49-F238E27FC236}">
                  <a16:creationId xmlns:a16="http://schemas.microsoft.com/office/drawing/2014/main" id="{791A11C0-321C-4C4C-B2E9-BEB49FD2627D}"/>
                </a:ext>
              </a:extLst>
            </p:cNvPr>
            <p:cNvCxnSpPr>
              <a:cxnSpLocks/>
            </p:cNvCxnSpPr>
            <p:nvPr/>
          </p:nvCxnSpPr>
          <p:spPr>
            <a:xfrm>
              <a:off x="5424487" y="2268141"/>
              <a:ext cx="0" cy="31940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54483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WHICH DATA IS ALREADY COLLECTED IN THE CAR AND CAN BE USED?</a:t>
            </a:r>
          </a:p>
        </p:txBody>
      </p:sp>
      <p:sp>
        <p:nvSpPr>
          <p:cNvPr id="4" name="Rechteck 3">
            <a:extLst>
              <a:ext uri="{FF2B5EF4-FFF2-40B4-BE49-F238E27FC236}">
                <a16:creationId xmlns:a16="http://schemas.microsoft.com/office/drawing/2014/main" id="{85EB8A38-B3A5-4C24-9DAE-481366C0F81B}"/>
              </a:ext>
            </a:extLst>
          </p:cNvPr>
          <p:cNvSpPr/>
          <p:nvPr/>
        </p:nvSpPr>
        <p:spPr>
          <a:xfrm>
            <a:off x="4470763" y="3037939"/>
            <a:ext cx="3250473" cy="78212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dirty="0">
                <a:solidFill>
                  <a:schemeClr val="accent1"/>
                </a:solidFill>
              </a:rPr>
              <a:t>INDIVIDUAL NEEDS</a:t>
            </a:r>
          </a:p>
        </p:txBody>
      </p:sp>
      <p:sp>
        <p:nvSpPr>
          <p:cNvPr id="5" name="Rectangle 3">
            <a:extLst>
              <a:ext uri="{FF2B5EF4-FFF2-40B4-BE49-F238E27FC236}">
                <a16:creationId xmlns:a16="http://schemas.microsoft.com/office/drawing/2014/main" id="{B45734A3-BD6C-49A0-8672-C5B90EBF5E88}"/>
              </a:ext>
            </a:extLst>
          </p:cNvPr>
          <p:cNvSpPr txBox="1">
            <a:spLocks noChangeArrowheads="1"/>
          </p:cNvSpPr>
          <p:nvPr>
            <p:custDataLst>
              <p:tags r:id="rId1"/>
            </p:custDataLst>
          </p:nvPr>
        </p:nvSpPr>
        <p:spPr bwMode="auto">
          <a:xfrm rot="21125217">
            <a:off x="1204278" y="2560963"/>
            <a:ext cx="1734865" cy="476976"/>
          </a:xfrm>
          <a:prstGeom prst="rect">
            <a:avLst/>
          </a:prstGeom>
          <a:noFill/>
          <a:ln w="9525">
            <a:no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400" dirty="0">
                <a:solidFill>
                  <a:schemeClr val="bg1"/>
                </a:solidFill>
                <a:latin typeface="+mj-lt"/>
              </a:rPr>
              <a:t>TEMPERATURE</a:t>
            </a:r>
            <a:endParaRPr lang="de-DE" sz="2400" b="0" dirty="0">
              <a:solidFill>
                <a:schemeClr val="bg1"/>
              </a:solidFill>
              <a:latin typeface="+mj-lt"/>
            </a:endParaRPr>
          </a:p>
        </p:txBody>
      </p:sp>
      <p:sp>
        <p:nvSpPr>
          <p:cNvPr id="2" name="Rechteck 1">
            <a:extLst>
              <a:ext uri="{FF2B5EF4-FFF2-40B4-BE49-F238E27FC236}">
                <a16:creationId xmlns:a16="http://schemas.microsoft.com/office/drawing/2014/main" id="{BB96B513-B863-4314-98BD-F4CB6FC48634}"/>
              </a:ext>
            </a:extLst>
          </p:cNvPr>
          <p:cNvSpPr/>
          <p:nvPr/>
        </p:nvSpPr>
        <p:spPr>
          <a:xfrm rot="883352">
            <a:off x="7813150" y="1982149"/>
            <a:ext cx="1794081"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bg1"/>
                </a:solidFill>
              </a:rPr>
              <a:t>DRIVING PROFILE</a:t>
            </a:r>
          </a:p>
        </p:txBody>
      </p:sp>
      <p:sp>
        <p:nvSpPr>
          <p:cNvPr id="6" name="Rechteck 5">
            <a:extLst>
              <a:ext uri="{FF2B5EF4-FFF2-40B4-BE49-F238E27FC236}">
                <a16:creationId xmlns:a16="http://schemas.microsoft.com/office/drawing/2014/main" id="{9C8CA30B-50A8-4EAC-A950-53FD89A394A0}"/>
              </a:ext>
            </a:extLst>
          </p:cNvPr>
          <p:cNvSpPr/>
          <p:nvPr/>
        </p:nvSpPr>
        <p:spPr>
          <a:xfrm rot="21291957">
            <a:off x="1523384" y="4275463"/>
            <a:ext cx="793807"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bg1"/>
                </a:solidFill>
              </a:rPr>
              <a:t>MUSIC</a:t>
            </a:r>
          </a:p>
        </p:txBody>
      </p:sp>
      <p:sp>
        <p:nvSpPr>
          <p:cNvPr id="7" name="Rechteck 6">
            <a:extLst>
              <a:ext uri="{FF2B5EF4-FFF2-40B4-BE49-F238E27FC236}">
                <a16:creationId xmlns:a16="http://schemas.microsoft.com/office/drawing/2014/main" id="{AC4907B8-8276-496D-9E64-963F59AA474B}"/>
              </a:ext>
            </a:extLst>
          </p:cNvPr>
          <p:cNvSpPr/>
          <p:nvPr/>
        </p:nvSpPr>
        <p:spPr>
          <a:xfrm rot="20905300">
            <a:off x="9105759" y="5387721"/>
            <a:ext cx="939681"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bg1"/>
                </a:solidFill>
              </a:rPr>
              <a:t>SCORE?</a:t>
            </a:r>
          </a:p>
        </p:txBody>
      </p:sp>
      <p:sp>
        <p:nvSpPr>
          <p:cNvPr id="8" name="Rechteck 7">
            <a:extLst>
              <a:ext uri="{FF2B5EF4-FFF2-40B4-BE49-F238E27FC236}">
                <a16:creationId xmlns:a16="http://schemas.microsoft.com/office/drawing/2014/main" id="{59ACBC72-CD0F-4935-BE10-ABA673904693}"/>
              </a:ext>
            </a:extLst>
          </p:cNvPr>
          <p:cNvSpPr/>
          <p:nvPr/>
        </p:nvSpPr>
        <p:spPr>
          <a:xfrm rot="21313930">
            <a:off x="5545297" y="4666584"/>
            <a:ext cx="1553630"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bg1"/>
                </a:solidFill>
              </a:rPr>
              <a:t>DRIVING MODE</a:t>
            </a:r>
          </a:p>
        </p:txBody>
      </p:sp>
      <p:sp>
        <p:nvSpPr>
          <p:cNvPr id="9" name="Rechteck 8">
            <a:extLst>
              <a:ext uri="{FF2B5EF4-FFF2-40B4-BE49-F238E27FC236}">
                <a16:creationId xmlns:a16="http://schemas.microsoft.com/office/drawing/2014/main" id="{187062C6-3930-4AC0-A11E-F6514794690C}"/>
              </a:ext>
            </a:extLst>
          </p:cNvPr>
          <p:cNvSpPr/>
          <p:nvPr/>
        </p:nvSpPr>
        <p:spPr>
          <a:xfrm rot="21310805">
            <a:off x="4377002" y="1837469"/>
            <a:ext cx="619080"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bg1"/>
                </a:solidFill>
              </a:rPr>
              <a:t>POIs</a:t>
            </a:r>
          </a:p>
        </p:txBody>
      </p:sp>
      <p:sp>
        <p:nvSpPr>
          <p:cNvPr id="10" name="Rechteck 9">
            <a:extLst>
              <a:ext uri="{FF2B5EF4-FFF2-40B4-BE49-F238E27FC236}">
                <a16:creationId xmlns:a16="http://schemas.microsoft.com/office/drawing/2014/main" id="{84AC9A05-6BDA-4BC7-9E13-68ADE31A4B1C}"/>
              </a:ext>
            </a:extLst>
          </p:cNvPr>
          <p:cNvSpPr/>
          <p:nvPr/>
        </p:nvSpPr>
        <p:spPr>
          <a:xfrm rot="752077">
            <a:off x="3390563" y="5227542"/>
            <a:ext cx="1181734"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bg1"/>
                </a:solidFill>
              </a:rPr>
              <a:t>CONTACTS</a:t>
            </a:r>
          </a:p>
        </p:txBody>
      </p:sp>
      <p:sp>
        <p:nvSpPr>
          <p:cNvPr id="11" name="Rechteck 10">
            <a:extLst>
              <a:ext uri="{FF2B5EF4-FFF2-40B4-BE49-F238E27FC236}">
                <a16:creationId xmlns:a16="http://schemas.microsoft.com/office/drawing/2014/main" id="{0B61F66B-CB97-4FAE-91B4-22829EC37903}"/>
              </a:ext>
            </a:extLst>
          </p:cNvPr>
          <p:cNvSpPr/>
          <p:nvPr/>
        </p:nvSpPr>
        <p:spPr>
          <a:xfrm rot="21143836">
            <a:off x="8678045" y="4164217"/>
            <a:ext cx="2235263" cy="461665"/>
          </a:xfrm>
          <a:prstGeom prst="rect">
            <a:avLst/>
          </a:prstGeom>
        </p:spPr>
        <p:txBody>
          <a:bodyPr wrap="square">
            <a:spAutoFit/>
          </a:bodyPr>
          <a:lstStyle/>
          <a:p>
            <a:pPr marL="0" lvl="1" indent="0">
              <a:buClr>
                <a:schemeClr val="accent1">
                  <a:lumMod val="100000"/>
                </a:schemeClr>
              </a:buClr>
              <a:buSzPct val="100000"/>
              <a:buNone/>
            </a:pPr>
            <a:r>
              <a:rPr lang="de-DE" sz="2400" dirty="0">
                <a:solidFill>
                  <a:schemeClr val="bg1"/>
                </a:solidFill>
              </a:rPr>
              <a:t>PERSONAL GREETING</a:t>
            </a:r>
          </a:p>
        </p:txBody>
      </p:sp>
    </p:spTree>
    <p:extLst>
      <p:ext uri="{BB962C8B-B14F-4D97-AF65-F5344CB8AC3E}">
        <p14:creationId xmlns:p14="http://schemas.microsoft.com/office/powerpoint/2010/main" val="1038055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B45734A3-BD6C-49A0-8672-C5B90EBF5E88}"/>
              </a:ext>
            </a:extLst>
          </p:cNvPr>
          <p:cNvSpPr txBox="1">
            <a:spLocks noChangeArrowheads="1"/>
          </p:cNvSpPr>
          <p:nvPr>
            <p:custDataLst>
              <p:tags r:id="rId1"/>
            </p:custDataLst>
          </p:nvPr>
        </p:nvSpPr>
        <p:spPr bwMode="auto">
          <a:xfrm rot="21125217">
            <a:off x="1204278" y="2560963"/>
            <a:ext cx="1734865" cy="476976"/>
          </a:xfrm>
          <a:prstGeom prst="rect">
            <a:avLst/>
          </a:prstGeom>
          <a:noFill/>
          <a:ln w="9525">
            <a:no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400" dirty="0">
                <a:solidFill>
                  <a:schemeClr val="accent1"/>
                </a:solidFill>
                <a:latin typeface="+mj-lt"/>
              </a:rPr>
              <a:t>TEMPERATURE</a:t>
            </a:r>
            <a:endParaRPr lang="de-DE" sz="2400" b="0" dirty="0">
              <a:solidFill>
                <a:schemeClr val="accent1"/>
              </a:solidFill>
              <a:latin typeface="+mj-lt"/>
            </a:endParaRPr>
          </a:p>
        </p:txBody>
      </p:sp>
      <p:sp>
        <p:nvSpPr>
          <p:cNvPr id="2" name="Rechteck 1">
            <a:extLst>
              <a:ext uri="{FF2B5EF4-FFF2-40B4-BE49-F238E27FC236}">
                <a16:creationId xmlns:a16="http://schemas.microsoft.com/office/drawing/2014/main" id="{BB96B513-B863-4314-98BD-F4CB6FC48634}"/>
              </a:ext>
            </a:extLst>
          </p:cNvPr>
          <p:cNvSpPr/>
          <p:nvPr/>
        </p:nvSpPr>
        <p:spPr>
          <a:xfrm rot="883352">
            <a:off x="7813150" y="1982149"/>
            <a:ext cx="1794081"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accent1"/>
                </a:solidFill>
              </a:rPr>
              <a:t>DRIVING PROFILE</a:t>
            </a:r>
          </a:p>
        </p:txBody>
      </p:sp>
      <p:sp>
        <p:nvSpPr>
          <p:cNvPr id="6" name="Rechteck 5">
            <a:extLst>
              <a:ext uri="{FF2B5EF4-FFF2-40B4-BE49-F238E27FC236}">
                <a16:creationId xmlns:a16="http://schemas.microsoft.com/office/drawing/2014/main" id="{9C8CA30B-50A8-4EAC-A950-53FD89A394A0}"/>
              </a:ext>
            </a:extLst>
          </p:cNvPr>
          <p:cNvSpPr/>
          <p:nvPr/>
        </p:nvSpPr>
        <p:spPr>
          <a:xfrm rot="21291957">
            <a:off x="1523384" y="4275463"/>
            <a:ext cx="793807"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accent1"/>
                </a:solidFill>
              </a:rPr>
              <a:t>MUSIC</a:t>
            </a:r>
          </a:p>
        </p:txBody>
      </p:sp>
      <p:sp>
        <p:nvSpPr>
          <p:cNvPr id="7" name="Rechteck 6">
            <a:extLst>
              <a:ext uri="{FF2B5EF4-FFF2-40B4-BE49-F238E27FC236}">
                <a16:creationId xmlns:a16="http://schemas.microsoft.com/office/drawing/2014/main" id="{AC4907B8-8276-496D-9E64-963F59AA474B}"/>
              </a:ext>
            </a:extLst>
          </p:cNvPr>
          <p:cNvSpPr/>
          <p:nvPr/>
        </p:nvSpPr>
        <p:spPr>
          <a:xfrm rot="20905300">
            <a:off x="9105759" y="5387721"/>
            <a:ext cx="939681"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accent3"/>
                </a:solidFill>
              </a:rPr>
              <a:t>SCORE?</a:t>
            </a:r>
          </a:p>
        </p:txBody>
      </p:sp>
      <p:sp>
        <p:nvSpPr>
          <p:cNvPr id="9" name="Rechteck 8">
            <a:extLst>
              <a:ext uri="{FF2B5EF4-FFF2-40B4-BE49-F238E27FC236}">
                <a16:creationId xmlns:a16="http://schemas.microsoft.com/office/drawing/2014/main" id="{187062C6-3930-4AC0-A11E-F6514794690C}"/>
              </a:ext>
            </a:extLst>
          </p:cNvPr>
          <p:cNvSpPr/>
          <p:nvPr/>
        </p:nvSpPr>
        <p:spPr>
          <a:xfrm rot="21310805">
            <a:off x="4377002" y="1837469"/>
            <a:ext cx="619080"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accent1"/>
                </a:solidFill>
              </a:rPr>
              <a:t>POIs</a:t>
            </a:r>
          </a:p>
        </p:txBody>
      </p:sp>
      <p:sp>
        <p:nvSpPr>
          <p:cNvPr id="12" name="Rechteck 11">
            <a:extLst>
              <a:ext uri="{FF2B5EF4-FFF2-40B4-BE49-F238E27FC236}">
                <a16:creationId xmlns:a16="http://schemas.microsoft.com/office/drawing/2014/main" id="{1C4CAF16-6229-4BBA-B808-211E9AADD763}"/>
              </a:ext>
            </a:extLst>
          </p:cNvPr>
          <p:cNvSpPr/>
          <p:nvPr/>
        </p:nvSpPr>
        <p:spPr>
          <a:xfrm>
            <a:off x="4470763" y="3037939"/>
            <a:ext cx="3250473" cy="78212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dirty="0">
                <a:solidFill>
                  <a:schemeClr val="accent1"/>
                </a:solidFill>
              </a:rPr>
              <a:t>INDIVIDUAL NEEDS</a:t>
            </a:r>
          </a:p>
        </p:txBody>
      </p:sp>
      <p:sp>
        <p:nvSpPr>
          <p:cNvPr id="13" name="Textfeld 12">
            <a:extLst>
              <a:ext uri="{FF2B5EF4-FFF2-40B4-BE49-F238E27FC236}">
                <a16:creationId xmlns:a16="http://schemas.microsoft.com/office/drawing/2014/main" id="{EC9CEBA5-2494-419D-BFE4-81A32AF48298}"/>
              </a:ext>
            </a:extLst>
          </p:cNvPr>
          <p:cNvSpPr txBox="1"/>
          <p:nvPr/>
        </p:nvSpPr>
        <p:spPr>
          <a:xfrm>
            <a:off x="347699" y="-4116"/>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INDIVIDUALIZATION HELPS PEOPLE TO FEEL FAMILIAR IN ANY SETTING</a:t>
            </a:r>
          </a:p>
        </p:txBody>
      </p:sp>
      <p:sp>
        <p:nvSpPr>
          <p:cNvPr id="15" name="Rechteck 14">
            <a:extLst>
              <a:ext uri="{FF2B5EF4-FFF2-40B4-BE49-F238E27FC236}">
                <a16:creationId xmlns:a16="http://schemas.microsoft.com/office/drawing/2014/main" id="{CB1D4152-96F9-4979-A8D0-95A866C0C1A6}"/>
              </a:ext>
            </a:extLst>
          </p:cNvPr>
          <p:cNvSpPr/>
          <p:nvPr/>
        </p:nvSpPr>
        <p:spPr>
          <a:xfrm rot="21143836">
            <a:off x="8678045" y="4164217"/>
            <a:ext cx="2235263" cy="461665"/>
          </a:xfrm>
          <a:prstGeom prst="rect">
            <a:avLst/>
          </a:prstGeom>
        </p:spPr>
        <p:txBody>
          <a:bodyPr wrap="square">
            <a:spAutoFit/>
          </a:bodyPr>
          <a:lstStyle/>
          <a:p>
            <a:pPr marL="0" lvl="1" indent="0">
              <a:buClr>
                <a:schemeClr val="accent1">
                  <a:lumMod val="100000"/>
                </a:schemeClr>
              </a:buClr>
              <a:buSzPct val="100000"/>
              <a:buNone/>
            </a:pPr>
            <a:r>
              <a:rPr lang="de-DE" sz="2400" dirty="0">
                <a:solidFill>
                  <a:schemeClr val="accent3"/>
                </a:solidFill>
              </a:rPr>
              <a:t>PERSONAL GREETING</a:t>
            </a:r>
          </a:p>
        </p:txBody>
      </p:sp>
      <p:sp>
        <p:nvSpPr>
          <p:cNvPr id="16" name="Rechteck 15">
            <a:extLst>
              <a:ext uri="{FF2B5EF4-FFF2-40B4-BE49-F238E27FC236}">
                <a16:creationId xmlns:a16="http://schemas.microsoft.com/office/drawing/2014/main" id="{53537DC8-41E0-448E-93CD-67697471A622}"/>
              </a:ext>
            </a:extLst>
          </p:cNvPr>
          <p:cNvSpPr/>
          <p:nvPr/>
        </p:nvSpPr>
        <p:spPr>
          <a:xfrm rot="21313930">
            <a:off x="5545297" y="4666584"/>
            <a:ext cx="1553630"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accent1"/>
                </a:solidFill>
              </a:rPr>
              <a:t>DRIVING MODE</a:t>
            </a:r>
          </a:p>
        </p:txBody>
      </p:sp>
      <p:sp>
        <p:nvSpPr>
          <p:cNvPr id="17" name="Rechteck 16">
            <a:extLst>
              <a:ext uri="{FF2B5EF4-FFF2-40B4-BE49-F238E27FC236}">
                <a16:creationId xmlns:a16="http://schemas.microsoft.com/office/drawing/2014/main" id="{ED0A64D2-D551-4881-990F-B957D423D77C}"/>
              </a:ext>
            </a:extLst>
          </p:cNvPr>
          <p:cNvSpPr/>
          <p:nvPr/>
        </p:nvSpPr>
        <p:spPr>
          <a:xfrm rot="752077">
            <a:off x="3390563" y="5227542"/>
            <a:ext cx="1181734" cy="461665"/>
          </a:xfrm>
          <a:prstGeom prst="rect">
            <a:avLst/>
          </a:prstGeom>
        </p:spPr>
        <p:txBody>
          <a:bodyPr wrap="none">
            <a:spAutoFit/>
          </a:bodyPr>
          <a:lstStyle/>
          <a:p>
            <a:pPr marL="0" lvl="1" indent="0">
              <a:buClr>
                <a:schemeClr val="accent1">
                  <a:lumMod val="100000"/>
                </a:schemeClr>
              </a:buClr>
              <a:buSzPct val="100000"/>
              <a:buNone/>
            </a:pPr>
            <a:r>
              <a:rPr lang="de-DE" sz="2400" dirty="0">
                <a:solidFill>
                  <a:schemeClr val="accent1"/>
                </a:solidFill>
              </a:rPr>
              <a:t>CONTACTS</a:t>
            </a:r>
          </a:p>
        </p:txBody>
      </p:sp>
    </p:spTree>
    <p:extLst>
      <p:ext uri="{BB962C8B-B14F-4D97-AF65-F5344CB8AC3E}">
        <p14:creationId xmlns:p14="http://schemas.microsoft.com/office/powerpoint/2010/main" val="282143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DB220E1-9CAE-43F8-96BA-E3170A67E526}"/>
              </a:ext>
            </a:extLst>
          </p:cNvPr>
          <p:cNvSpPr/>
          <p:nvPr/>
        </p:nvSpPr>
        <p:spPr>
          <a:xfrm>
            <a:off x="1295401" y="2192910"/>
            <a:ext cx="8608423" cy="94052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t>INDIVIDUALIZATION</a:t>
            </a:r>
          </a:p>
        </p:txBody>
      </p:sp>
      <p:sp>
        <p:nvSpPr>
          <p:cNvPr id="6" name="Rechteck 5">
            <a:extLst>
              <a:ext uri="{FF2B5EF4-FFF2-40B4-BE49-F238E27FC236}">
                <a16:creationId xmlns:a16="http://schemas.microsoft.com/office/drawing/2014/main" id="{3D42473F-E6C1-4658-BF0A-CCC91346E4DD}"/>
              </a:ext>
            </a:extLst>
          </p:cNvPr>
          <p:cNvSpPr/>
          <p:nvPr/>
        </p:nvSpPr>
        <p:spPr>
          <a:xfrm>
            <a:off x="1295401" y="4669972"/>
            <a:ext cx="8608423" cy="94052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t>CONVENIENCE</a:t>
            </a:r>
          </a:p>
        </p:txBody>
      </p:sp>
      <p:sp>
        <p:nvSpPr>
          <p:cNvPr id="8" name="Rechteck 7">
            <a:extLst>
              <a:ext uri="{FF2B5EF4-FFF2-40B4-BE49-F238E27FC236}">
                <a16:creationId xmlns:a16="http://schemas.microsoft.com/office/drawing/2014/main" id="{8A929F8F-443D-4713-B330-77EA71046128}"/>
              </a:ext>
            </a:extLst>
          </p:cNvPr>
          <p:cNvSpPr/>
          <p:nvPr/>
        </p:nvSpPr>
        <p:spPr>
          <a:xfrm>
            <a:off x="1295401" y="3431441"/>
            <a:ext cx="8608423" cy="94052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solidFill>
                  <a:schemeClr val="accent1"/>
                </a:solidFill>
              </a:rPr>
              <a:t>GAMIFICATION</a:t>
            </a:r>
          </a:p>
        </p:txBody>
      </p:sp>
      <p:sp>
        <p:nvSpPr>
          <p:cNvPr id="7" name="Textfeld 6">
            <a:extLst>
              <a:ext uri="{FF2B5EF4-FFF2-40B4-BE49-F238E27FC236}">
                <a16:creationId xmlns:a16="http://schemas.microsoft.com/office/drawing/2014/main" id="{B48F01E3-B7EF-4663-800F-81B12F2245BF}"/>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MONETIZING DATA CAN BE DIVIDED INTO THESE THREE FUNDAMENTAL HUMAN NEEDS</a:t>
            </a:r>
          </a:p>
        </p:txBody>
      </p:sp>
    </p:spTree>
    <p:extLst>
      <p:ext uri="{BB962C8B-B14F-4D97-AF65-F5344CB8AC3E}">
        <p14:creationId xmlns:p14="http://schemas.microsoft.com/office/powerpoint/2010/main" val="21545155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WHAT BETTER WAY TO NUDGE PEOPLE THAN A REAL LIFE ON THE ROAD GAME</a:t>
            </a:r>
          </a:p>
        </p:txBody>
      </p:sp>
      <p:grpSp>
        <p:nvGrpSpPr>
          <p:cNvPr id="4" name="Gruppieren 3">
            <a:extLst>
              <a:ext uri="{FF2B5EF4-FFF2-40B4-BE49-F238E27FC236}">
                <a16:creationId xmlns:a16="http://schemas.microsoft.com/office/drawing/2014/main" id="{AA990CAC-2089-42D9-8777-670CC23A2382}"/>
              </a:ext>
            </a:extLst>
          </p:cNvPr>
          <p:cNvGrpSpPr>
            <a:grpSpLocks noChangeAspect="1"/>
          </p:cNvGrpSpPr>
          <p:nvPr/>
        </p:nvGrpSpPr>
        <p:grpSpPr>
          <a:xfrm>
            <a:off x="994125" y="2442717"/>
            <a:ext cx="2343146" cy="2372796"/>
            <a:chOff x="7519676" y="2478576"/>
            <a:chExt cx="2343146" cy="2372796"/>
          </a:xfrm>
        </p:grpSpPr>
        <p:sp>
          <p:nvSpPr>
            <p:cNvPr id="5" name="Ellipse 4">
              <a:extLst>
                <a:ext uri="{FF2B5EF4-FFF2-40B4-BE49-F238E27FC236}">
                  <a16:creationId xmlns:a16="http://schemas.microsoft.com/office/drawing/2014/main" id="{165AF953-03D2-4FDD-ADB3-7558BD30FBD6}"/>
                </a:ext>
              </a:extLst>
            </p:cNvPr>
            <p:cNvSpPr/>
            <p:nvPr/>
          </p:nvSpPr>
          <p:spPr>
            <a:xfrm>
              <a:off x="7561696" y="2574268"/>
              <a:ext cx="2259106" cy="21814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reeform 961">
              <a:extLst>
                <a:ext uri="{FF2B5EF4-FFF2-40B4-BE49-F238E27FC236}">
                  <a16:creationId xmlns:a16="http://schemas.microsoft.com/office/drawing/2014/main" id="{9BFFD484-DA6F-41D8-9DCD-3436E3E2C0DF}"/>
                </a:ext>
              </a:extLst>
            </p:cNvPr>
            <p:cNvSpPr>
              <a:spLocks noChangeAspect="1" noEditPoints="1"/>
            </p:cNvSpPr>
            <p:nvPr/>
          </p:nvSpPr>
          <p:spPr bwMode="auto">
            <a:xfrm>
              <a:off x="7519676" y="2478576"/>
              <a:ext cx="2343146" cy="2372796"/>
            </a:xfrm>
            <a:custGeom>
              <a:avLst/>
              <a:gdLst>
                <a:gd name="T0" fmla="*/ 0 w 502"/>
                <a:gd name="T1" fmla="*/ 251 h 502"/>
                <a:gd name="T2" fmla="*/ 333 w 502"/>
                <a:gd name="T3" fmla="*/ 176 h 502"/>
                <a:gd name="T4" fmla="*/ 362 w 502"/>
                <a:gd name="T5" fmla="*/ 160 h 502"/>
                <a:gd name="T6" fmla="*/ 396 w 502"/>
                <a:gd name="T7" fmla="*/ 151 h 502"/>
                <a:gd name="T8" fmla="*/ 387 w 502"/>
                <a:gd name="T9" fmla="*/ 138 h 502"/>
                <a:gd name="T10" fmla="*/ 364 w 502"/>
                <a:gd name="T11" fmla="*/ 116 h 502"/>
                <a:gd name="T12" fmla="*/ 346 w 502"/>
                <a:gd name="T13" fmla="*/ 118 h 502"/>
                <a:gd name="T14" fmla="*/ 335 w 502"/>
                <a:gd name="T15" fmla="*/ 107 h 502"/>
                <a:gd name="T16" fmla="*/ 302 w 502"/>
                <a:gd name="T17" fmla="*/ 96 h 502"/>
                <a:gd name="T18" fmla="*/ 307 w 502"/>
                <a:gd name="T19" fmla="*/ 128 h 502"/>
                <a:gd name="T20" fmla="*/ 294 w 502"/>
                <a:gd name="T21" fmla="*/ 155 h 502"/>
                <a:gd name="T22" fmla="*/ 268 w 502"/>
                <a:gd name="T23" fmla="*/ 135 h 502"/>
                <a:gd name="T24" fmla="*/ 229 w 502"/>
                <a:gd name="T25" fmla="*/ 116 h 502"/>
                <a:gd name="T26" fmla="*/ 240 w 502"/>
                <a:gd name="T27" fmla="*/ 89 h 502"/>
                <a:gd name="T28" fmla="*/ 278 w 502"/>
                <a:gd name="T29" fmla="*/ 76 h 502"/>
                <a:gd name="T30" fmla="*/ 271 w 502"/>
                <a:gd name="T31" fmla="*/ 62 h 502"/>
                <a:gd name="T32" fmla="*/ 247 w 502"/>
                <a:gd name="T33" fmla="*/ 66 h 502"/>
                <a:gd name="T34" fmla="*/ 220 w 502"/>
                <a:gd name="T35" fmla="*/ 49 h 502"/>
                <a:gd name="T36" fmla="*/ 224 w 502"/>
                <a:gd name="T37" fmla="*/ 68 h 502"/>
                <a:gd name="T38" fmla="*/ 206 w 502"/>
                <a:gd name="T39" fmla="*/ 67 h 502"/>
                <a:gd name="T40" fmla="*/ 184 w 502"/>
                <a:gd name="T41" fmla="*/ 53 h 502"/>
                <a:gd name="T42" fmla="*/ 165 w 502"/>
                <a:gd name="T43" fmla="*/ 62 h 502"/>
                <a:gd name="T44" fmla="*/ 187 w 502"/>
                <a:gd name="T45" fmla="*/ 66 h 502"/>
                <a:gd name="T46" fmla="*/ 172 w 502"/>
                <a:gd name="T47" fmla="*/ 76 h 502"/>
                <a:gd name="T48" fmla="*/ 74 w 502"/>
                <a:gd name="T49" fmla="*/ 140 h 502"/>
                <a:gd name="T50" fmla="*/ 85 w 502"/>
                <a:gd name="T51" fmla="*/ 154 h 502"/>
                <a:gd name="T52" fmla="*/ 103 w 502"/>
                <a:gd name="T53" fmla="*/ 176 h 502"/>
                <a:gd name="T54" fmla="*/ 97 w 502"/>
                <a:gd name="T55" fmla="*/ 206 h 502"/>
                <a:gd name="T56" fmla="*/ 115 w 502"/>
                <a:gd name="T57" fmla="*/ 241 h 502"/>
                <a:gd name="T58" fmla="*/ 142 w 502"/>
                <a:gd name="T59" fmla="*/ 280 h 502"/>
                <a:gd name="T60" fmla="*/ 155 w 502"/>
                <a:gd name="T61" fmla="*/ 296 h 502"/>
                <a:gd name="T62" fmla="*/ 138 w 502"/>
                <a:gd name="T63" fmla="*/ 257 h 502"/>
                <a:gd name="T64" fmla="*/ 164 w 502"/>
                <a:gd name="T65" fmla="*/ 294 h 502"/>
                <a:gd name="T66" fmla="*/ 197 w 502"/>
                <a:gd name="T67" fmla="*/ 332 h 502"/>
                <a:gd name="T68" fmla="*/ 241 w 502"/>
                <a:gd name="T69" fmla="*/ 351 h 502"/>
                <a:gd name="T70" fmla="*/ 278 w 502"/>
                <a:gd name="T71" fmla="*/ 379 h 502"/>
                <a:gd name="T72" fmla="*/ 293 w 502"/>
                <a:gd name="T73" fmla="*/ 376 h 502"/>
                <a:gd name="T74" fmla="*/ 277 w 502"/>
                <a:gd name="T75" fmla="*/ 349 h 502"/>
                <a:gd name="T76" fmla="*/ 258 w 502"/>
                <a:gd name="T77" fmla="*/ 342 h 502"/>
                <a:gd name="T78" fmla="*/ 254 w 502"/>
                <a:gd name="T79" fmla="*/ 312 h 502"/>
                <a:gd name="T80" fmla="*/ 224 w 502"/>
                <a:gd name="T81" fmla="*/ 327 h 502"/>
                <a:gd name="T82" fmla="*/ 220 w 502"/>
                <a:gd name="T83" fmla="*/ 274 h 502"/>
                <a:gd name="T84" fmla="*/ 241 w 502"/>
                <a:gd name="T85" fmla="*/ 269 h 502"/>
                <a:gd name="T86" fmla="*/ 256 w 502"/>
                <a:gd name="T87" fmla="*/ 264 h 502"/>
                <a:gd name="T88" fmla="*/ 279 w 502"/>
                <a:gd name="T89" fmla="*/ 276 h 502"/>
                <a:gd name="T90" fmla="*/ 290 w 502"/>
                <a:gd name="T91" fmla="*/ 268 h 502"/>
                <a:gd name="T92" fmla="*/ 306 w 502"/>
                <a:gd name="T93" fmla="*/ 234 h 502"/>
                <a:gd name="T94" fmla="*/ 304 w 502"/>
                <a:gd name="T95" fmla="*/ 223 h 502"/>
                <a:gd name="T96" fmla="*/ 329 w 502"/>
                <a:gd name="T97" fmla="*/ 205 h 502"/>
                <a:gd name="T98" fmla="*/ 348 w 502"/>
                <a:gd name="T99" fmla="*/ 187 h 502"/>
                <a:gd name="T100" fmla="*/ 357 w 502"/>
                <a:gd name="T101" fmla="*/ 171 h 502"/>
                <a:gd name="T102" fmla="*/ 333 w 502"/>
                <a:gd name="T103" fmla="*/ 176 h 502"/>
                <a:gd name="T104" fmla="*/ 386 w 502"/>
                <a:gd name="T105" fmla="*/ 390 h 502"/>
                <a:gd name="T106" fmla="*/ 356 w 502"/>
                <a:gd name="T107" fmla="*/ 376 h 502"/>
                <a:gd name="T108" fmla="*/ 328 w 502"/>
                <a:gd name="T109" fmla="*/ 376 h 502"/>
                <a:gd name="T110" fmla="*/ 309 w 502"/>
                <a:gd name="T111" fmla="*/ 373 h 502"/>
                <a:gd name="T112" fmla="*/ 301 w 502"/>
                <a:gd name="T113" fmla="*/ 400 h 502"/>
                <a:gd name="T114" fmla="*/ 292 w 502"/>
                <a:gd name="T115" fmla="*/ 438 h 502"/>
                <a:gd name="T116" fmla="*/ 402 w 502"/>
                <a:gd name="T117" fmla="*/ 39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2" h="502">
                  <a:moveTo>
                    <a:pt x="502" y="251"/>
                  </a:moveTo>
                  <a:cubicBezTo>
                    <a:pt x="502" y="389"/>
                    <a:pt x="390" y="502"/>
                    <a:pt x="251" y="502"/>
                  </a:cubicBezTo>
                  <a:cubicBezTo>
                    <a:pt x="113" y="502"/>
                    <a:pt x="0" y="389"/>
                    <a:pt x="0" y="251"/>
                  </a:cubicBezTo>
                  <a:cubicBezTo>
                    <a:pt x="0" y="112"/>
                    <a:pt x="113" y="0"/>
                    <a:pt x="251" y="0"/>
                  </a:cubicBezTo>
                  <a:cubicBezTo>
                    <a:pt x="390" y="0"/>
                    <a:pt x="502" y="112"/>
                    <a:pt x="502" y="251"/>
                  </a:cubicBezTo>
                  <a:close/>
                  <a:moveTo>
                    <a:pt x="333" y="176"/>
                  </a:moveTo>
                  <a:cubicBezTo>
                    <a:pt x="335" y="176"/>
                    <a:pt x="337" y="170"/>
                    <a:pt x="338" y="169"/>
                  </a:cubicBezTo>
                  <a:cubicBezTo>
                    <a:pt x="340" y="166"/>
                    <a:pt x="342" y="165"/>
                    <a:pt x="345" y="164"/>
                  </a:cubicBezTo>
                  <a:cubicBezTo>
                    <a:pt x="350" y="162"/>
                    <a:pt x="356" y="161"/>
                    <a:pt x="362" y="160"/>
                  </a:cubicBezTo>
                  <a:cubicBezTo>
                    <a:pt x="367" y="159"/>
                    <a:pt x="374" y="159"/>
                    <a:pt x="378" y="164"/>
                  </a:cubicBezTo>
                  <a:cubicBezTo>
                    <a:pt x="377" y="163"/>
                    <a:pt x="385" y="156"/>
                    <a:pt x="386" y="155"/>
                  </a:cubicBezTo>
                  <a:cubicBezTo>
                    <a:pt x="389" y="154"/>
                    <a:pt x="394" y="154"/>
                    <a:pt x="396" y="151"/>
                  </a:cubicBezTo>
                  <a:cubicBezTo>
                    <a:pt x="397" y="150"/>
                    <a:pt x="397" y="144"/>
                    <a:pt x="397" y="144"/>
                  </a:cubicBezTo>
                  <a:cubicBezTo>
                    <a:pt x="391" y="145"/>
                    <a:pt x="389" y="140"/>
                    <a:pt x="389" y="135"/>
                  </a:cubicBezTo>
                  <a:cubicBezTo>
                    <a:pt x="389" y="135"/>
                    <a:pt x="388" y="136"/>
                    <a:pt x="387" y="138"/>
                  </a:cubicBezTo>
                  <a:cubicBezTo>
                    <a:pt x="387" y="133"/>
                    <a:pt x="381" y="136"/>
                    <a:pt x="379" y="136"/>
                  </a:cubicBezTo>
                  <a:cubicBezTo>
                    <a:pt x="371" y="134"/>
                    <a:pt x="372" y="129"/>
                    <a:pt x="370" y="123"/>
                  </a:cubicBezTo>
                  <a:cubicBezTo>
                    <a:pt x="369" y="120"/>
                    <a:pt x="365" y="119"/>
                    <a:pt x="364" y="116"/>
                  </a:cubicBezTo>
                  <a:cubicBezTo>
                    <a:pt x="362" y="114"/>
                    <a:pt x="362" y="110"/>
                    <a:pt x="359" y="110"/>
                  </a:cubicBezTo>
                  <a:cubicBezTo>
                    <a:pt x="357" y="109"/>
                    <a:pt x="353" y="116"/>
                    <a:pt x="353" y="116"/>
                  </a:cubicBezTo>
                  <a:cubicBezTo>
                    <a:pt x="350" y="115"/>
                    <a:pt x="348" y="117"/>
                    <a:pt x="346" y="118"/>
                  </a:cubicBezTo>
                  <a:cubicBezTo>
                    <a:pt x="344" y="119"/>
                    <a:pt x="343" y="119"/>
                    <a:pt x="341" y="120"/>
                  </a:cubicBezTo>
                  <a:cubicBezTo>
                    <a:pt x="346" y="118"/>
                    <a:pt x="338" y="115"/>
                    <a:pt x="335" y="115"/>
                  </a:cubicBezTo>
                  <a:cubicBezTo>
                    <a:pt x="340" y="114"/>
                    <a:pt x="337" y="109"/>
                    <a:pt x="335" y="107"/>
                  </a:cubicBezTo>
                  <a:cubicBezTo>
                    <a:pt x="335" y="107"/>
                    <a:pt x="336" y="107"/>
                    <a:pt x="336" y="107"/>
                  </a:cubicBezTo>
                  <a:cubicBezTo>
                    <a:pt x="336" y="104"/>
                    <a:pt x="327" y="101"/>
                    <a:pt x="324" y="99"/>
                  </a:cubicBezTo>
                  <a:cubicBezTo>
                    <a:pt x="321" y="97"/>
                    <a:pt x="305" y="94"/>
                    <a:pt x="302" y="96"/>
                  </a:cubicBezTo>
                  <a:cubicBezTo>
                    <a:pt x="298" y="98"/>
                    <a:pt x="303" y="105"/>
                    <a:pt x="303" y="108"/>
                  </a:cubicBezTo>
                  <a:cubicBezTo>
                    <a:pt x="303" y="112"/>
                    <a:pt x="299" y="113"/>
                    <a:pt x="299" y="116"/>
                  </a:cubicBezTo>
                  <a:cubicBezTo>
                    <a:pt x="299" y="122"/>
                    <a:pt x="309" y="121"/>
                    <a:pt x="307" y="128"/>
                  </a:cubicBezTo>
                  <a:cubicBezTo>
                    <a:pt x="305" y="133"/>
                    <a:pt x="299" y="134"/>
                    <a:pt x="296" y="137"/>
                  </a:cubicBezTo>
                  <a:cubicBezTo>
                    <a:pt x="294" y="141"/>
                    <a:pt x="296" y="147"/>
                    <a:pt x="299" y="149"/>
                  </a:cubicBezTo>
                  <a:cubicBezTo>
                    <a:pt x="302" y="151"/>
                    <a:pt x="294" y="154"/>
                    <a:pt x="294" y="155"/>
                  </a:cubicBezTo>
                  <a:cubicBezTo>
                    <a:pt x="288" y="157"/>
                    <a:pt x="284" y="149"/>
                    <a:pt x="282" y="144"/>
                  </a:cubicBezTo>
                  <a:cubicBezTo>
                    <a:pt x="281" y="141"/>
                    <a:pt x="281" y="136"/>
                    <a:pt x="277" y="134"/>
                  </a:cubicBezTo>
                  <a:cubicBezTo>
                    <a:pt x="275" y="134"/>
                    <a:pt x="269" y="133"/>
                    <a:pt x="268" y="135"/>
                  </a:cubicBezTo>
                  <a:cubicBezTo>
                    <a:pt x="266" y="130"/>
                    <a:pt x="259" y="128"/>
                    <a:pt x="254" y="126"/>
                  </a:cubicBezTo>
                  <a:cubicBezTo>
                    <a:pt x="248" y="124"/>
                    <a:pt x="242" y="124"/>
                    <a:pt x="235" y="125"/>
                  </a:cubicBezTo>
                  <a:cubicBezTo>
                    <a:pt x="238" y="125"/>
                    <a:pt x="235" y="115"/>
                    <a:pt x="229" y="116"/>
                  </a:cubicBezTo>
                  <a:cubicBezTo>
                    <a:pt x="231" y="113"/>
                    <a:pt x="230" y="109"/>
                    <a:pt x="231" y="106"/>
                  </a:cubicBezTo>
                  <a:cubicBezTo>
                    <a:pt x="231" y="103"/>
                    <a:pt x="233" y="101"/>
                    <a:pt x="235" y="99"/>
                  </a:cubicBezTo>
                  <a:cubicBezTo>
                    <a:pt x="235" y="97"/>
                    <a:pt x="243" y="90"/>
                    <a:pt x="240" y="89"/>
                  </a:cubicBezTo>
                  <a:cubicBezTo>
                    <a:pt x="246" y="90"/>
                    <a:pt x="252" y="90"/>
                    <a:pt x="257" y="86"/>
                  </a:cubicBezTo>
                  <a:cubicBezTo>
                    <a:pt x="260" y="83"/>
                    <a:pt x="261" y="78"/>
                    <a:pt x="264" y="75"/>
                  </a:cubicBezTo>
                  <a:cubicBezTo>
                    <a:pt x="268" y="70"/>
                    <a:pt x="273" y="76"/>
                    <a:pt x="278" y="76"/>
                  </a:cubicBezTo>
                  <a:cubicBezTo>
                    <a:pt x="284" y="77"/>
                    <a:pt x="284" y="69"/>
                    <a:pt x="280" y="66"/>
                  </a:cubicBezTo>
                  <a:cubicBezTo>
                    <a:pt x="285" y="66"/>
                    <a:pt x="281" y="59"/>
                    <a:pt x="279" y="58"/>
                  </a:cubicBezTo>
                  <a:cubicBezTo>
                    <a:pt x="276" y="57"/>
                    <a:pt x="265" y="60"/>
                    <a:pt x="271" y="62"/>
                  </a:cubicBezTo>
                  <a:cubicBezTo>
                    <a:pt x="269" y="61"/>
                    <a:pt x="261" y="78"/>
                    <a:pt x="257" y="69"/>
                  </a:cubicBezTo>
                  <a:cubicBezTo>
                    <a:pt x="256" y="68"/>
                    <a:pt x="255" y="61"/>
                    <a:pt x="252" y="61"/>
                  </a:cubicBezTo>
                  <a:cubicBezTo>
                    <a:pt x="249" y="61"/>
                    <a:pt x="248" y="64"/>
                    <a:pt x="247" y="66"/>
                  </a:cubicBezTo>
                  <a:cubicBezTo>
                    <a:pt x="248" y="61"/>
                    <a:pt x="238" y="58"/>
                    <a:pt x="235" y="58"/>
                  </a:cubicBezTo>
                  <a:cubicBezTo>
                    <a:pt x="240" y="55"/>
                    <a:pt x="236" y="51"/>
                    <a:pt x="233" y="49"/>
                  </a:cubicBezTo>
                  <a:cubicBezTo>
                    <a:pt x="230" y="48"/>
                    <a:pt x="222" y="46"/>
                    <a:pt x="220" y="49"/>
                  </a:cubicBezTo>
                  <a:cubicBezTo>
                    <a:pt x="213" y="56"/>
                    <a:pt x="226" y="57"/>
                    <a:pt x="229" y="59"/>
                  </a:cubicBezTo>
                  <a:cubicBezTo>
                    <a:pt x="230" y="60"/>
                    <a:pt x="234" y="62"/>
                    <a:pt x="232" y="64"/>
                  </a:cubicBezTo>
                  <a:cubicBezTo>
                    <a:pt x="230" y="65"/>
                    <a:pt x="224" y="66"/>
                    <a:pt x="224" y="68"/>
                  </a:cubicBezTo>
                  <a:cubicBezTo>
                    <a:pt x="222" y="71"/>
                    <a:pt x="226" y="74"/>
                    <a:pt x="223" y="77"/>
                  </a:cubicBezTo>
                  <a:cubicBezTo>
                    <a:pt x="220" y="74"/>
                    <a:pt x="220" y="69"/>
                    <a:pt x="218" y="66"/>
                  </a:cubicBezTo>
                  <a:cubicBezTo>
                    <a:pt x="221" y="69"/>
                    <a:pt x="206" y="67"/>
                    <a:pt x="206" y="67"/>
                  </a:cubicBezTo>
                  <a:cubicBezTo>
                    <a:pt x="201" y="67"/>
                    <a:pt x="194" y="71"/>
                    <a:pt x="190" y="66"/>
                  </a:cubicBezTo>
                  <a:cubicBezTo>
                    <a:pt x="189" y="65"/>
                    <a:pt x="189" y="57"/>
                    <a:pt x="191" y="59"/>
                  </a:cubicBezTo>
                  <a:cubicBezTo>
                    <a:pt x="188" y="56"/>
                    <a:pt x="186" y="54"/>
                    <a:pt x="184" y="53"/>
                  </a:cubicBezTo>
                  <a:cubicBezTo>
                    <a:pt x="174" y="56"/>
                    <a:pt x="163" y="61"/>
                    <a:pt x="154" y="66"/>
                  </a:cubicBezTo>
                  <a:cubicBezTo>
                    <a:pt x="155" y="66"/>
                    <a:pt x="156" y="66"/>
                    <a:pt x="158" y="66"/>
                  </a:cubicBezTo>
                  <a:cubicBezTo>
                    <a:pt x="160" y="65"/>
                    <a:pt x="162" y="63"/>
                    <a:pt x="165" y="62"/>
                  </a:cubicBezTo>
                  <a:cubicBezTo>
                    <a:pt x="168" y="61"/>
                    <a:pt x="175" y="57"/>
                    <a:pt x="179" y="60"/>
                  </a:cubicBezTo>
                  <a:cubicBezTo>
                    <a:pt x="179" y="59"/>
                    <a:pt x="180" y="58"/>
                    <a:pt x="180" y="58"/>
                  </a:cubicBezTo>
                  <a:cubicBezTo>
                    <a:pt x="183" y="61"/>
                    <a:pt x="185" y="63"/>
                    <a:pt x="187" y="66"/>
                  </a:cubicBezTo>
                  <a:cubicBezTo>
                    <a:pt x="184" y="65"/>
                    <a:pt x="180" y="66"/>
                    <a:pt x="177" y="66"/>
                  </a:cubicBezTo>
                  <a:cubicBezTo>
                    <a:pt x="175" y="66"/>
                    <a:pt x="171" y="67"/>
                    <a:pt x="170" y="70"/>
                  </a:cubicBezTo>
                  <a:cubicBezTo>
                    <a:pt x="171" y="71"/>
                    <a:pt x="172" y="74"/>
                    <a:pt x="172" y="76"/>
                  </a:cubicBezTo>
                  <a:cubicBezTo>
                    <a:pt x="167" y="73"/>
                    <a:pt x="164" y="68"/>
                    <a:pt x="158" y="67"/>
                  </a:cubicBezTo>
                  <a:cubicBezTo>
                    <a:pt x="156" y="67"/>
                    <a:pt x="153" y="67"/>
                    <a:pt x="151" y="67"/>
                  </a:cubicBezTo>
                  <a:cubicBezTo>
                    <a:pt x="120" y="85"/>
                    <a:pt x="93" y="110"/>
                    <a:pt x="74" y="140"/>
                  </a:cubicBezTo>
                  <a:cubicBezTo>
                    <a:pt x="76" y="141"/>
                    <a:pt x="77" y="142"/>
                    <a:pt x="78" y="143"/>
                  </a:cubicBezTo>
                  <a:cubicBezTo>
                    <a:pt x="81" y="144"/>
                    <a:pt x="78" y="153"/>
                    <a:pt x="84" y="148"/>
                  </a:cubicBezTo>
                  <a:cubicBezTo>
                    <a:pt x="86" y="150"/>
                    <a:pt x="87" y="152"/>
                    <a:pt x="85" y="154"/>
                  </a:cubicBezTo>
                  <a:cubicBezTo>
                    <a:pt x="86" y="154"/>
                    <a:pt x="99" y="163"/>
                    <a:pt x="100" y="163"/>
                  </a:cubicBezTo>
                  <a:cubicBezTo>
                    <a:pt x="102" y="165"/>
                    <a:pt x="106" y="167"/>
                    <a:pt x="107" y="170"/>
                  </a:cubicBezTo>
                  <a:cubicBezTo>
                    <a:pt x="107" y="172"/>
                    <a:pt x="105" y="175"/>
                    <a:pt x="103" y="176"/>
                  </a:cubicBezTo>
                  <a:cubicBezTo>
                    <a:pt x="103" y="175"/>
                    <a:pt x="98" y="170"/>
                    <a:pt x="97" y="172"/>
                  </a:cubicBezTo>
                  <a:cubicBezTo>
                    <a:pt x="96" y="173"/>
                    <a:pt x="97" y="182"/>
                    <a:pt x="101" y="182"/>
                  </a:cubicBezTo>
                  <a:cubicBezTo>
                    <a:pt x="96" y="182"/>
                    <a:pt x="98" y="202"/>
                    <a:pt x="97" y="206"/>
                  </a:cubicBezTo>
                  <a:cubicBezTo>
                    <a:pt x="97" y="207"/>
                    <a:pt x="97" y="207"/>
                    <a:pt x="97" y="207"/>
                  </a:cubicBezTo>
                  <a:cubicBezTo>
                    <a:pt x="96" y="211"/>
                    <a:pt x="100" y="226"/>
                    <a:pt x="106" y="224"/>
                  </a:cubicBezTo>
                  <a:cubicBezTo>
                    <a:pt x="102" y="225"/>
                    <a:pt x="114" y="240"/>
                    <a:pt x="115" y="241"/>
                  </a:cubicBezTo>
                  <a:cubicBezTo>
                    <a:pt x="120" y="244"/>
                    <a:pt x="125" y="246"/>
                    <a:pt x="128" y="250"/>
                  </a:cubicBezTo>
                  <a:cubicBezTo>
                    <a:pt x="131" y="255"/>
                    <a:pt x="131" y="262"/>
                    <a:pt x="135" y="265"/>
                  </a:cubicBezTo>
                  <a:cubicBezTo>
                    <a:pt x="134" y="269"/>
                    <a:pt x="142" y="274"/>
                    <a:pt x="142" y="280"/>
                  </a:cubicBezTo>
                  <a:cubicBezTo>
                    <a:pt x="141" y="280"/>
                    <a:pt x="141" y="280"/>
                    <a:pt x="140" y="280"/>
                  </a:cubicBezTo>
                  <a:cubicBezTo>
                    <a:pt x="142" y="285"/>
                    <a:pt x="148" y="285"/>
                    <a:pt x="150" y="289"/>
                  </a:cubicBezTo>
                  <a:cubicBezTo>
                    <a:pt x="152" y="292"/>
                    <a:pt x="150" y="298"/>
                    <a:pt x="155" y="296"/>
                  </a:cubicBezTo>
                  <a:cubicBezTo>
                    <a:pt x="155" y="289"/>
                    <a:pt x="150" y="282"/>
                    <a:pt x="147" y="276"/>
                  </a:cubicBezTo>
                  <a:cubicBezTo>
                    <a:pt x="145" y="273"/>
                    <a:pt x="143" y="270"/>
                    <a:pt x="141" y="267"/>
                  </a:cubicBezTo>
                  <a:cubicBezTo>
                    <a:pt x="140" y="264"/>
                    <a:pt x="139" y="260"/>
                    <a:pt x="138" y="257"/>
                  </a:cubicBezTo>
                  <a:cubicBezTo>
                    <a:pt x="139" y="257"/>
                    <a:pt x="146" y="260"/>
                    <a:pt x="146" y="261"/>
                  </a:cubicBezTo>
                  <a:cubicBezTo>
                    <a:pt x="143" y="267"/>
                    <a:pt x="156" y="279"/>
                    <a:pt x="160" y="283"/>
                  </a:cubicBezTo>
                  <a:cubicBezTo>
                    <a:pt x="161" y="284"/>
                    <a:pt x="168" y="294"/>
                    <a:pt x="164" y="294"/>
                  </a:cubicBezTo>
                  <a:cubicBezTo>
                    <a:pt x="169" y="294"/>
                    <a:pt x="175" y="300"/>
                    <a:pt x="177" y="304"/>
                  </a:cubicBezTo>
                  <a:cubicBezTo>
                    <a:pt x="179" y="309"/>
                    <a:pt x="179" y="315"/>
                    <a:pt x="181" y="320"/>
                  </a:cubicBezTo>
                  <a:cubicBezTo>
                    <a:pt x="183" y="327"/>
                    <a:pt x="192" y="330"/>
                    <a:pt x="197" y="332"/>
                  </a:cubicBezTo>
                  <a:cubicBezTo>
                    <a:pt x="202" y="335"/>
                    <a:pt x="206" y="338"/>
                    <a:pt x="210" y="340"/>
                  </a:cubicBezTo>
                  <a:cubicBezTo>
                    <a:pt x="217" y="342"/>
                    <a:pt x="219" y="340"/>
                    <a:pt x="225" y="339"/>
                  </a:cubicBezTo>
                  <a:cubicBezTo>
                    <a:pt x="233" y="338"/>
                    <a:pt x="234" y="347"/>
                    <a:pt x="241" y="351"/>
                  </a:cubicBezTo>
                  <a:cubicBezTo>
                    <a:pt x="245" y="353"/>
                    <a:pt x="254" y="356"/>
                    <a:pt x="259" y="354"/>
                  </a:cubicBezTo>
                  <a:cubicBezTo>
                    <a:pt x="257" y="355"/>
                    <a:pt x="266" y="368"/>
                    <a:pt x="266" y="369"/>
                  </a:cubicBezTo>
                  <a:cubicBezTo>
                    <a:pt x="269" y="373"/>
                    <a:pt x="275" y="375"/>
                    <a:pt x="278" y="379"/>
                  </a:cubicBezTo>
                  <a:cubicBezTo>
                    <a:pt x="279" y="379"/>
                    <a:pt x="280" y="378"/>
                    <a:pt x="280" y="376"/>
                  </a:cubicBezTo>
                  <a:cubicBezTo>
                    <a:pt x="279" y="380"/>
                    <a:pt x="285" y="387"/>
                    <a:pt x="289" y="386"/>
                  </a:cubicBezTo>
                  <a:cubicBezTo>
                    <a:pt x="292" y="385"/>
                    <a:pt x="293" y="378"/>
                    <a:pt x="293" y="376"/>
                  </a:cubicBezTo>
                  <a:cubicBezTo>
                    <a:pt x="287" y="379"/>
                    <a:pt x="281" y="376"/>
                    <a:pt x="277" y="370"/>
                  </a:cubicBezTo>
                  <a:cubicBezTo>
                    <a:pt x="277" y="368"/>
                    <a:pt x="271" y="359"/>
                    <a:pt x="276" y="359"/>
                  </a:cubicBezTo>
                  <a:cubicBezTo>
                    <a:pt x="282" y="359"/>
                    <a:pt x="278" y="354"/>
                    <a:pt x="277" y="349"/>
                  </a:cubicBezTo>
                  <a:cubicBezTo>
                    <a:pt x="277" y="345"/>
                    <a:pt x="272" y="342"/>
                    <a:pt x="270" y="338"/>
                  </a:cubicBezTo>
                  <a:cubicBezTo>
                    <a:pt x="268" y="342"/>
                    <a:pt x="261" y="341"/>
                    <a:pt x="259" y="338"/>
                  </a:cubicBezTo>
                  <a:cubicBezTo>
                    <a:pt x="259" y="339"/>
                    <a:pt x="258" y="340"/>
                    <a:pt x="258" y="342"/>
                  </a:cubicBezTo>
                  <a:cubicBezTo>
                    <a:pt x="257" y="342"/>
                    <a:pt x="255" y="342"/>
                    <a:pt x="253" y="341"/>
                  </a:cubicBezTo>
                  <a:cubicBezTo>
                    <a:pt x="254" y="337"/>
                    <a:pt x="254" y="332"/>
                    <a:pt x="255" y="328"/>
                  </a:cubicBezTo>
                  <a:cubicBezTo>
                    <a:pt x="257" y="322"/>
                    <a:pt x="268" y="311"/>
                    <a:pt x="254" y="312"/>
                  </a:cubicBezTo>
                  <a:cubicBezTo>
                    <a:pt x="249" y="312"/>
                    <a:pt x="247" y="314"/>
                    <a:pt x="245" y="318"/>
                  </a:cubicBezTo>
                  <a:cubicBezTo>
                    <a:pt x="244" y="322"/>
                    <a:pt x="244" y="326"/>
                    <a:pt x="240" y="328"/>
                  </a:cubicBezTo>
                  <a:cubicBezTo>
                    <a:pt x="237" y="329"/>
                    <a:pt x="227" y="328"/>
                    <a:pt x="224" y="327"/>
                  </a:cubicBezTo>
                  <a:cubicBezTo>
                    <a:pt x="218" y="323"/>
                    <a:pt x="213" y="312"/>
                    <a:pt x="213" y="305"/>
                  </a:cubicBezTo>
                  <a:cubicBezTo>
                    <a:pt x="213" y="296"/>
                    <a:pt x="218" y="288"/>
                    <a:pt x="213" y="280"/>
                  </a:cubicBezTo>
                  <a:cubicBezTo>
                    <a:pt x="215" y="279"/>
                    <a:pt x="217" y="275"/>
                    <a:pt x="220" y="274"/>
                  </a:cubicBezTo>
                  <a:cubicBezTo>
                    <a:pt x="222" y="272"/>
                    <a:pt x="224" y="275"/>
                    <a:pt x="225" y="271"/>
                  </a:cubicBezTo>
                  <a:cubicBezTo>
                    <a:pt x="224" y="270"/>
                    <a:pt x="223" y="269"/>
                    <a:pt x="222" y="269"/>
                  </a:cubicBezTo>
                  <a:cubicBezTo>
                    <a:pt x="227" y="271"/>
                    <a:pt x="236" y="265"/>
                    <a:pt x="241" y="269"/>
                  </a:cubicBezTo>
                  <a:cubicBezTo>
                    <a:pt x="243" y="271"/>
                    <a:pt x="246" y="271"/>
                    <a:pt x="248" y="268"/>
                  </a:cubicBezTo>
                  <a:cubicBezTo>
                    <a:pt x="248" y="267"/>
                    <a:pt x="245" y="263"/>
                    <a:pt x="247" y="261"/>
                  </a:cubicBezTo>
                  <a:cubicBezTo>
                    <a:pt x="248" y="266"/>
                    <a:pt x="251" y="267"/>
                    <a:pt x="256" y="264"/>
                  </a:cubicBezTo>
                  <a:cubicBezTo>
                    <a:pt x="258" y="265"/>
                    <a:pt x="263" y="265"/>
                    <a:pt x="267" y="267"/>
                  </a:cubicBezTo>
                  <a:cubicBezTo>
                    <a:pt x="271" y="269"/>
                    <a:pt x="271" y="273"/>
                    <a:pt x="276" y="268"/>
                  </a:cubicBezTo>
                  <a:cubicBezTo>
                    <a:pt x="278" y="272"/>
                    <a:pt x="278" y="272"/>
                    <a:pt x="279" y="276"/>
                  </a:cubicBezTo>
                  <a:cubicBezTo>
                    <a:pt x="280" y="279"/>
                    <a:pt x="282" y="288"/>
                    <a:pt x="286" y="290"/>
                  </a:cubicBezTo>
                  <a:cubicBezTo>
                    <a:pt x="293" y="294"/>
                    <a:pt x="291" y="283"/>
                    <a:pt x="290" y="279"/>
                  </a:cubicBezTo>
                  <a:cubicBezTo>
                    <a:pt x="290" y="279"/>
                    <a:pt x="290" y="268"/>
                    <a:pt x="290" y="268"/>
                  </a:cubicBezTo>
                  <a:cubicBezTo>
                    <a:pt x="279" y="265"/>
                    <a:pt x="283" y="257"/>
                    <a:pt x="289" y="252"/>
                  </a:cubicBezTo>
                  <a:cubicBezTo>
                    <a:pt x="290" y="251"/>
                    <a:pt x="297" y="248"/>
                    <a:pt x="301" y="246"/>
                  </a:cubicBezTo>
                  <a:cubicBezTo>
                    <a:pt x="304" y="243"/>
                    <a:pt x="307" y="239"/>
                    <a:pt x="306" y="234"/>
                  </a:cubicBezTo>
                  <a:cubicBezTo>
                    <a:pt x="307" y="234"/>
                    <a:pt x="309" y="233"/>
                    <a:pt x="309" y="231"/>
                  </a:cubicBezTo>
                  <a:cubicBezTo>
                    <a:pt x="308" y="231"/>
                    <a:pt x="304" y="228"/>
                    <a:pt x="304" y="228"/>
                  </a:cubicBezTo>
                  <a:cubicBezTo>
                    <a:pt x="306" y="227"/>
                    <a:pt x="306" y="225"/>
                    <a:pt x="304" y="223"/>
                  </a:cubicBezTo>
                  <a:cubicBezTo>
                    <a:pt x="308" y="221"/>
                    <a:pt x="306" y="217"/>
                    <a:pt x="309" y="216"/>
                  </a:cubicBezTo>
                  <a:cubicBezTo>
                    <a:pt x="313" y="221"/>
                    <a:pt x="320" y="215"/>
                    <a:pt x="316" y="212"/>
                  </a:cubicBezTo>
                  <a:cubicBezTo>
                    <a:pt x="320" y="207"/>
                    <a:pt x="327" y="209"/>
                    <a:pt x="329" y="205"/>
                  </a:cubicBezTo>
                  <a:cubicBezTo>
                    <a:pt x="334" y="206"/>
                    <a:pt x="330" y="200"/>
                    <a:pt x="333" y="197"/>
                  </a:cubicBezTo>
                  <a:cubicBezTo>
                    <a:pt x="335" y="194"/>
                    <a:pt x="339" y="194"/>
                    <a:pt x="342" y="192"/>
                  </a:cubicBezTo>
                  <a:cubicBezTo>
                    <a:pt x="342" y="192"/>
                    <a:pt x="350" y="187"/>
                    <a:pt x="348" y="187"/>
                  </a:cubicBezTo>
                  <a:cubicBezTo>
                    <a:pt x="353" y="188"/>
                    <a:pt x="364" y="182"/>
                    <a:pt x="356" y="177"/>
                  </a:cubicBezTo>
                  <a:cubicBezTo>
                    <a:pt x="357" y="174"/>
                    <a:pt x="353" y="173"/>
                    <a:pt x="350" y="172"/>
                  </a:cubicBezTo>
                  <a:cubicBezTo>
                    <a:pt x="352" y="171"/>
                    <a:pt x="355" y="173"/>
                    <a:pt x="357" y="171"/>
                  </a:cubicBezTo>
                  <a:cubicBezTo>
                    <a:pt x="361" y="168"/>
                    <a:pt x="359" y="167"/>
                    <a:pt x="355" y="166"/>
                  </a:cubicBezTo>
                  <a:cubicBezTo>
                    <a:pt x="350" y="165"/>
                    <a:pt x="344" y="168"/>
                    <a:pt x="341" y="170"/>
                  </a:cubicBezTo>
                  <a:cubicBezTo>
                    <a:pt x="338" y="172"/>
                    <a:pt x="337" y="176"/>
                    <a:pt x="333" y="176"/>
                  </a:cubicBezTo>
                  <a:close/>
                  <a:moveTo>
                    <a:pt x="402" y="395"/>
                  </a:moveTo>
                  <a:cubicBezTo>
                    <a:pt x="400" y="393"/>
                    <a:pt x="397" y="394"/>
                    <a:pt x="394" y="392"/>
                  </a:cubicBezTo>
                  <a:cubicBezTo>
                    <a:pt x="392" y="391"/>
                    <a:pt x="390" y="390"/>
                    <a:pt x="386" y="390"/>
                  </a:cubicBezTo>
                  <a:cubicBezTo>
                    <a:pt x="387" y="383"/>
                    <a:pt x="380" y="381"/>
                    <a:pt x="375" y="378"/>
                  </a:cubicBezTo>
                  <a:cubicBezTo>
                    <a:pt x="371" y="374"/>
                    <a:pt x="368" y="371"/>
                    <a:pt x="362" y="372"/>
                  </a:cubicBezTo>
                  <a:cubicBezTo>
                    <a:pt x="361" y="372"/>
                    <a:pt x="355" y="375"/>
                    <a:pt x="356" y="376"/>
                  </a:cubicBezTo>
                  <a:cubicBezTo>
                    <a:pt x="352" y="372"/>
                    <a:pt x="350" y="370"/>
                    <a:pt x="344" y="369"/>
                  </a:cubicBezTo>
                  <a:cubicBezTo>
                    <a:pt x="339" y="367"/>
                    <a:pt x="336" y="361"/>
                    <a:pt x="330" y="366"/>
                  </a:cubicBezTo>
                  <a:cubicBezTo>
                    <a:pt x="328" y="369"/>
                    <a:pt x="329" y="373"/>
                    <a:pt x="328" y="376"/>
                  </a:cubicBezTo>
                  <a:cubicBezTo>
                    <a:pt x="324" y="372"/>
                    <a:pt x="332" y="368"/>
                    <a:pt x="328" y="364"/>
                  </a:cubicBezTo>
                  <a:cubicBezTo>
                    <a:pt x="325" y="359"/>
                    <a:pt x="318" y="367"/>
                    <a:pt x="314" y="369"/>
                  </a:cubicBezTo>
                  <a:cubicBezTo>
                    <a:pt x="312" y="370"/>
                    <a:pt x="310" y="371"/>
                    <a:pt x="309" y="373"/>
                  </a:cubicBezTo>
                  <a:cubicBezTo>
                    <a:pt x="307" y="375"/>
                    <a:pt x="307" y="378"/>
                    <a:pt x="305" y="380"/>
                  </a:cubicBezTo>
                  <a:cubicBezTo>
                    <a:pt x="304" y="378"/>
                    <a:pt x="299" y="379"/>
                    <a:pt x="298" y="377"/>
                  </a:cubicBezTo>
                  <a:cubicBezTo>
                    <a:pt x="300" y="384"/>
                    <a:pt x="300" y="393"/>
                    <a:pt x="301" y="400"/>
                  </a:cubicBezTo>
                  <a:cubicBezTo>
                    <a:pt x="302" y="405"/>
                    <a:pt x="301" y="412"/>
                    <a:pt x="297" y="416"/>
                  </a:cubicBezTo>
                  <a:cubicBezTo>
                    <a:pt x="294" y="420"/>
                    <a:pt x="289" y="424"/>
                    <a:pt x="288" y="429"/>
                  </a:cubicBezTo>
                  <a:cubicBezTo>
                    <a:pt x="287" y="433"/>
                    <a:pt x="288" y="437"/>
                    <a:pt x="292" y="438"/>
                  </a:cubicBezTo>
                  <a:cubicBezTo>
                    <a:pt x="292" y="443"/>
                    <a:pt x="287" y="446"/>
                    <a:pt x="287" y="451"/>
                  </a:cubicBezTo>
                  <a:cubicBezTo>
                    <a:pt x="287" y="452"/>
                    <a:pt x="287" y="455"/>
                    <a:pt x="288" y="457"/>
                  </a:cubicBezTo>
                  <a:cubicBezTo>
                    <a:pt x="332" y="449"/>
                    <a:pt x="372" y="427"/>
                    <a:pt x="402" y="395"/>
                  </a:cubicBezTo>
                  <a:close/>
                </a:path>
              </a:pathLst>
            </a:custGeom>
            <a:solidFill>
              <a:schemeClr val="tx1"/>
            </a:solidFill>
            <a:ln w="12700">
              <a:solidFill>
                <a:schemeClr val="tx1"/>
              </a:solidFill>
            </a:ln>
            <a:extLst/>
          </p:spPr>
          <p:txBody>
            <a:bodyPr vert="horz" wrap="square" lIns="91440" tIns="45720" rIns="91440" bIns="45720" numCol="1" anchor="t" anchorCtr="0" compatLnSpc="1">
              <a:prstTxWarp prst="textNoShape">
                <a:avLst/>
              </a:prstTxWarp>
            </a:bodyPr>
            <a:lstStyle/>
            <a:p>
              <a:endParaRPr lang="de-DE" dirty="0"/>
            </a:p>
          </p:txBody>
        </p:sp>
      </p:grpSp>
      <p:sp>
        <p:nvSpPr>
          <p:cNvPr id="7" name="Rechteck 6">
            <a:extLst>
              <a:ext uri="{FF2B5EF4-FFF2-40B4-BE49-F238E27FC236}">
                <a16:creationId xmlns:a16="http://schemas.microsoft.com/office/drawing/2014/main" id="{224D96AA-1083-47E6-9E1E-44FC2C4D7B03}"/>
              </a:ext>
            </a:extLst>
          </p:cNvPr>
          <p:cNvSpPr/>
          <p:nvPr/>
        </p:nvSpPr>
        <p:spPr>
          <a:xfrm>
            <a:off x="4109382" y="3033709"/>
            <a:ext cx="6751905" cy="119081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a:solidFill>
                  <a:schemeClr val="bg1"/>
                </a:solidFill>
                <a:latin typeface="Agency FB" panose="020B0503020202020204" pitchFamily="34" charset="0"/>
              </a:rPr>
              <a:t>MAKING PEOPLE WANT TO SAVE THE WORLD</a:t>
            </a:r>
          </a:p>
        </p:txBody>
      </p:sp>
      <p:sp>
        <p:nvSpPr>
          <p:cNvPr id="8" name="Freeform 1203">
            <a:extLst>
              <a:ext uri="{FF2B5EF4-FFF2-40B4-BE49-F238E27FC236}">
                <a16:creationId xmlns:a16="http://schemas.microsoft.com/office/drawing/2014/main" id="{D941CFB5-7996-428F-BD74-B451DC96FBA0}"/>
              </a:ext>
            </a:extLst>
          </p:cNvPr>
          <p:cNvSpPr>
            <a:spLocks noChangeAspect="1"/>
          </p:cNvSpPr>
          <p:nvPr/>
        </p:nvSpPr>
        <p:spPr bwMode="auto">
          <a:xfrm>
            <a:off x="10423615" y="2498134"/>
            <a:ext cx="437672" cy="535575"/>
          </a:xfrm>
          <a:custGeom>
            <a:avLst/>
            <a:gdLst>
              <a:gd name="T0" fmla="*/ 460 w 480"/>
              <a:gd name="T1" fmla="*/ 502 h 586"/>
              <a:gd name="T2" fmla="*/ 309 w 480"/>
              <a:gd name="T3" fmla="*/ 502 h 586"/>
              <a:gd name="T4" fmla="*/ 312 w 480"/>
              <a:gd name="T5" fmla="*/ 566 h 586"/>
              <a:gd name="T6" fmla="*/ 292 w 480"/>
              <a:gd name="T7" fmla="*/ 586 h 586"/>
              <a:gd name="T8" fmla="*/ 188 w 480"/>
              <a:gd name="T9" fmla="*/ 586 h 586"/>
              <a:gd name="T10" fmla="*/ 168 w 480"/>
              <a:gd name="T11" fmla="*/ 566 h 586"/>
              <a:gd name="T12" fmla="*/ 171 w 480"/>
              <a:gd name="T13" fmla="*/ 502 h 586"/>
              <a:gd name="T14" fmla="*/ 20 w 480"/>
              <a:gd name="T15" fmla="*/ 502 h 586"/>
              <a:gd name="T16" fmla="*/ 0 w 480"/>
              <a:gd name="T17" fmla="*/ 481 h 586"/>
              <a:gd name="T18" fmla="*/ 6 w 480"/>
              <a:gd name="T19" fmla="*/ 466 h 586"/>
              <a:gd name="T20" fmla="*/ 137 w 480"/>
              <a:gd name="T21" fmla="*/ 335 h 586"/>
              <a:gd name="T22" fmla="*/ 62 w 480"/>
              <a:gd name="T23" fmla="*/ 335 h 586"/>
              <a:gd name="T24" fmla="*/ 41 w 480"/>
              <a:gd name="T25" fmla="*/ 314 h 586"/>
              <a:gd name="T26" fmla="*/ 48 w 480"/>
              <a:gd name="T27" fmla="*/ 299 h 586"/>
              <a:gd name="T28" fmla="*/ 179 w 480"/>
              <a:gd name="T29" fmla="*/ 168 h 586"/>
              <a:gd name="T30" fmla="*/ 115 w 480"/>
              <a:gd name="T31" fmla="*/ 168 h 586"/>
              <a:gd name="T32" fmla="*/ 94 w 480"/>
              <a:gd name="T33" fmla="*/ 147 h 586"/>
              <a:gd name="T34" fmla="*/ 100 w 480"/>
              <a:gd name="T35" fmla="*/ 132 h 586"/>
              <a:gd name="T36" fmla="*/ 225 w 480"/>
              <a:gd name="T37" fmla="*/ 6 h 586"/>
              <a:gd name="T38" fmla="*/ 240 w 480"/>
              <a:gd name="T39" fmla="*/ 0 h 586"/>
              <a:gd name="T40" fmla="*/ 255 w 480"/>
              <a:gd name="T41" fmla="*/ 6 h 586"/>
              <a:gd name="T42" fmla="*/ 380 w 480"/>
              <a:gd name="T43" fmla="*/ 132 h 586"/>
              <a:gd name="T44" fmla="*/ 386 w 480"/>
              <a:gd name="T45" fmla="*/ 147 h 586"/>
              <a:gd name="T46" fmla="*/ 365 w 480"/>
              <a:gd name="T47" fmla="*/ 168 h 586"/>
              <a:gd name="T48" fmla="*/ 301 w 480"/>
              <a:gd name="T49" fmla="*/ 168 h 586"/>
              <a:gd name="T50" fmla="*/ 432 w 480"/>
              <a:gd name="T51" fmla="*/ 299 h 586"/>
              <a:gd name="T52" fmla="*/ 439 w 480"/>
              <a:gd name="T53" fmla="*/ 314 h 586"/>
              <a:gd name="T54" fmla="*/ 418 w 480"/>
              <a:gd name="T55" fmla="*/ 335 h 586"/>
              <a:gd name="T56" fmla="*/ 343 w 480"/>
              <a:gd name="T57" fmla="*/ 335 h 586"/>
              <a:gd name="T58" fmla="*/ 474 w 480"/>
              <a:gd name="T59" fmla="*/ 466 h 586"/>
              <a:gd name="T60" fmla="*/ 480 w 480"/>
              <a:gd name="T61" fmla="*/ 481 h 586"/>
              <a:gd name="T62" fmla="*/ 460 w 480"/>
              <a:gd name="T63" fmla="*/ 5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0" h="586">
                <a:moveTo>
                  <a:pt x="460" y="502"/>
                </a:moveTo>
                <a:cubicBezTo>
                  <a:pt x="309" y="502"/>
                  <a:pt x="309" y="502"/>
                  <a:pt x="309" y="502"/>
                </a:cubicBezTo>
                <a:cubicBezTo>
                  <a:pt x="310" y="523"/>
                  <a:pt x="312" y="545"/>
                  <a:pt x="312" y="566"/>
                </a:cubicBezTo>
                <a:cubicBezTo>
                  <a:pt x="312" y="577"/>
                  <a:pt x="303" y="586"/>
                  <a:pt x="292" y="586"/>
                </a:cubicBezTo>
                <a:cubicBezTo>
                  <a:pt x="188" y="586"/>
                  <a:pt x="188" y="586"/>
                  <a:pt x="188" y="586"/>
                </a:cubicBezTo>
                <a:cubicBezTo>
                  <a:pt x="177" y="586"/>
                  <a:pt x="168" y="577"/>
                  <a:pt x="168" y="566"/>
                </a:cubicBezTo>
                <a:cubicBezTo>
                  <a:pt x="168" y="545"/>
                  <a:pt x="170" y="523"/>
                  <a:pt x="171" y="502"/>
                </a:cubicBezTo>
                <a:cubicBezTo>
                  <a:pt x="20" y="502"/>
                  <a:pt x="20" y="502"/>
                  <a:pt x="20" y="502"/>
                </a:cubicBezTo>
                <a:cubicBezTo>
                  <a:pt x="9" y="502"/>
                  <a:pt x="0" y="493"/>
                  <a:pt x="0" y="481"/>
                </a:cubicBezTo>
                <a:cubicBezTo>
                  <a:pt x="0" y="476"/>
                  <a:pt x="2" y="470"/>
                  <a:pt x="6" y="466"/>
                </a:cubicBezTo>
                <a:cubicBezTo>
                  <a:pt x="137" y="335"/>
                  <a:pt x="137" y="335"/>
                  <a:pt x="137" y="335"/>
                </a:cubicBezTo>
                <a:cubicBezTo>
                  <a:pt x="62" y="335"/>
                  <a:pt x="62" y="335"/>
                  <a:pt x="62" y="335"/>
                </a:cubicBezTo>
                <a:cubicBezTo>
                  <a:pt x="51" y="335"/>
                  <a:pt x="41" y="325"/>
                  <a:pt x="41" y="314"/>
                </a:cubicBezTo>
                <a:cubicBezTo>
                  <a:pt x="41" y="308"/>
                  <a:pt x="44" y="303"/>
                  <a:pt x="48" y="299"/>
                </a:cubicBezTo>
                <a:cubicBezTo>
                  <a:pt x="179" y="168"/>
                  <a:pt x="179" y="168"/>
                  <a:pt x="179" y="168"/>
                </a:cubicBezTo>
                <a:cubicBezTo>
                  <a:pt x="115" y="168"/>
                  <a:pt x="115" y="168"/>
                  <a:pt x="115" y="168"/>
                </a:cubicBezTo>
                <a:cubicBezTo>
                  <a:pt x="103" y="168"/>
                  <a:pt x="94" y="158"/>
                  <a:pt x="94" y="147"/>
                </a:cubicBezTo>
                <a:cubicBezTo>
                  <a:pt x="94" y="141"/>
                  <a:pt x="96" y="136"/>
                  <a:pt x="100" y="132"/>
                </a:cubicBezTo>
                <a:cubicBezTo>
                  <a:pt x="225" y="6"/>
                  <a:pt x="225" y="6"/>
                  <a:pt x="225" y="6"/>
                </a:cubicBezTo>
                <a:cubicBezTo>
                  <a:pt x="229" y="2"/>
                  <a:pt x="234" y="0"/>
                  <a:pt x="240" y="0"/>
                </a:cubicBezTo>
                <a:cubicBezTo>
                  <a:pt x="246" y="0"/>
                  <a:pt x="251" y="2"/>
                  <a:pt x="255" y="6"/>
                </a:cubicBezTo>
                <a:cubicBezTo>
                  <a:pt x="380" y="132"/>
                  <a:pt x="380" y="132"/>
                  <a:pt x="380" y="132"/>
                </a:cubicBezTo>
                <a:cubicBezTo>
                  <a:pt x="384" y="136"/>
                  <a:pt x="386" y="141"/>
                  <a:pt x="386" y="147"/>
                </a:cubicBezTo>
                <a:cubicBezTo>
                  <a:pt x="386" y="158"/>
                  <a:pt x="377" y="168"/>
                  <a:pt x="365" y="168"/>
                </a:cubicBezTo>
                <a:cubicBezTo>
                  <a:pt x="301" y="168"/>
                  <a:pt x="301" y="168"/>
                  <a:pt x="301" y="168"/>
                </a:cubicBezTo>
                <a:cubicBezTo>
                  <a:pt x="432" y="299"/>
                  <a:pt x="432" y="299"/>
                  <a:pt x="432" y="299"/>
                </a:cubicBezTo>
                <a:cubicBezTo>
                  <a:pt x="436" y="303"/>
                  <a:pt x="439" y="308"/>
                  <a:pt x="439" y="314"/>
                </a:cubicBezTo>
                <a:cubicBezTo>
                  <a:pt x="439" y="325"/>
                  <a:pt x="429" y="335"/>
                  <a:pt x="418" y="335"/>
                </a:cubicBezTo>
                <a:cubicBezTo>
                  <a:pt x="343" y="335"/>
                  <a:pt x="343" y="335"/>
                  <a:pt x="343" y="335"/>
                </a:cubicBezTo>
                <a:cubicBezTo>
                  <a:pt x="474" y="466"/>
                  <a:pt x="474" y="466"/>
                  <a:pt x="474" y="466"/>
                </a:cubicBezTo>
                <a:cubicBezTo>
                  <a:pt x="478" y="470"/>
                  <a:pt x="480" y="476"/>
                  <a:pt x="480" y="481"/>
                </a:cubicBezTo>
                <a:cubicBezTo>
                  <a:pt x="480" y="493"/>
                  <a:pt x="471" y="502"/>
                  <a:pt x="460" y="502"/>
                </a:cubicBezTo>
                <a:close/>
              </a:path>
            </a:pathLst>
          </a:custGeom>
          <a:solidFill>
            <a:schemeClr val="accent1"/>
          </a:solidFill>
          <a:ln>
            <a:solidFill>
              <a:schemeClr val="accent1"/>
            </a:solidFill>
          </a:ln>
          <a:extLst/>
        </p:spPr>
        <p:txBody>
          <a:bodyPr vert="horz" wrap="square" lIns="91440" tIns="45720" rIns="91440" bIns="4572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2881893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kt 15" hidden="1">
            <a:extLst>
              <a:ext uri="{FF2B5EF4-FFF2-40B4-BE49-F238E27FC236}">
                <a16:creationId xmlns:a16="http://schemas.microsoft.com/office/drawing/2014/main" id="{76AFF3D5-9F21-4623-B64F-84D720D4C44A}"/>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3" name="think-cell Folie" r:id="rId9" imgW="501" imgH="502" progId="TCLayout.ActiveDocument.1">
                  <p:embed/>
                </p:oleObj>
              </mc:Choice>
              <mc:Fallback>
                <p:oleObj name="think-cell Folie" r:id="rId9" imgW="501" imgH="502" progId="TCLayout.ActiveDocument.1">
                  <p:embed/>
                  <p:pic>
                    <p:nvPicPr>
                      <p:cNvPr id="16" name="Objekt 15" hidden="1">
                        <a:extLst>
                          <a:ext uri="{FF2B5EF4-FFF2-40B4-BE49-F238E27FC236}">
                            <a16:creationId xmlns:a16="http://schemas.microsoft.com/office/drawing/2014/main" id="{76AFF3D5-9F21-4623-B64F-84D720D4C44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 name="Rechteck 10">
            <a:extLst>
              <a:ext uri="{FF2B5EF4-FFF2-40B4-BE49-F238E27FC236}">
                <a16:creationId xmlns:a16="http://schemas.microsoft.com/office/drawing/2014/main" id="{CD0B9195-B7A2-44B2-A131-475E04239921}"/>
              </a:ext>
            </a:extLst>
          </p:cNvPr>
          <p:cNvSpPr/>
          <p:nvPr>
            <p:custDataLst>
              <p:tags r:id="rId3"/>
            </p:custDataLst>
          </p:nvPr>
        </p:nvSpPr>
        <p:spPr bwMode="auto">
          <a:xfrm>
            <a:off x="6866185" y="2967524"/>
            <a:ext cx="4068011" cy="326338"/>
          </a:xfrm>
          <a:prstGeom prst="rect">
            <a:avLst/>
          </a:prstGeom>
          <a:solidFill>
            <a:schemeClr val="accent1"/>
          </a:solidFill>
          <a:ln w="9525">
            <a:solidFill>
              <a:schemeClr val="accent1"/>
            </a:solidFill>
            <a:miter lim="800000"/>
            <a:headEnd/>
            <a:tailEnd/>
          </a:ln>
          <a:effectLst/>
        </p:spPr>
        <p:txBody>
          <a:bodyPr lIns="90000" tIns="46800" rIns="90000" bIns="46800" anchor="ctr"/>
          <a:lstStyle/>
          <a:p>
            <a:pPr algn="ctr" eaLnBrk="0" hangingPunct="0">
              <a:spcAft>
                <a:spcPct val="0"/>
              </a:spcAft>
            </a:pPr>
            <a:r>
              <a:rPr lang="de-DE" sz="2000" dirty="0">
                <a:solidFill>
                  <a:schemeClr val="bg1"/>
                </a:solidFill>
                <a:latin typeface="+mj-lt"/>
              </a:rPr>
              <a:t>NEGATIVE SCORING</a:t>
            </a:r>
          </a:p>
        </p:txBody>
      </p:sp>
      <p:sp>
        <p:nvSpPr>
          <p:cNvPr id="12" name="Rechteck 11">
            <a:extLst>
              <a:ext uri="{FF2B5EF4-FFF2-40B4-BE49-F238E27FC236}">
                <a16:creationId xmlns:a16="http://schemas.microsoft.com/office/drawing/2014/main" id="{436D26D2-35A2-4EBC-BFF7-0388E166175A}"/>
              </a:ext>
            </a:extLst>
          </p:cNvPr>
          <p:cNvSpPr/>
          <p:nvPr>
            <p:custDataLst>
              <p:tags r:id="rId4"/>
            </p:custDataLst>
          </p:nvPr>
        </p:nvSpPr>
        <p:spPr bwMode="auto">
          <a:xfrm>
            <a:off x="2656596" y="2967524"/>
            <a:ext cx="4068011" cy="326338"/>
          </a:xfrm>
          <a:prstGeom prst="rect">
            <a:avLst/>
          </a:prstGeom>
          <a:solidFill>
            <a:schemeClr val="accent1"/>
          </a:solidFill>
          <a:ln w="9525">
            <a:solidFill>
              <a:schemeClr val="accent1"/>
            </a:solidFill>
            <a:miter lim="800000"/>
            <a:headEnd/>
            <a:tailEnd/>
          </a:ln>
          <a:effectLst/>
        </p:spPr>
        <p:txBody>
          <a:bodyPr lIns="90000" tIns="46800" rIns="90000" bIns="46800" anchor="ctr"/>
          <a:lstStyle/>
          <a:p>
            <a:pPr algn="ctr" eaLnBrk="0" hangingPunct="0">
              <a:spcAft>
                <a:spcPct val="0"/>
              </a:spcAft>
            </a:pPr>
            <a:r>
              <a:rPr lang="de-DE" sz="2000" dirty="0">
                <a:solidFill>
                  <a:schemeClr val="bg1"/>
                </a:solidFill>
                <a:latin typeface="+mj-lt"/>
              </a:rPr>
              <a:t>POSTIVE IMPACT</a:t>
            </a:r>
          </a:p>
        </p:txBody>
      </p:sp>
      <p:sp>
        <p:nvSpPr>
          <p:cNvPr id="13" name="Rectangle 3">
            <a:extLst>
              <a:ext uri="{FF2B5EF4-FFF2-40B4-BE49-F238E27FC236}">
                <a16:creationId xmlns:a16="http://schemas.microsoft.com/office/drawing/2014/main" id="{7DA9D7AD-7435-48DC-B767-765EDE5699EF}"/>
              </a:ext>
            </a:extLst>
          </p:cNvPr>
          <p:cNvSpPr txBox="1">
            <a:spLocks noChangeArrowheads="1"/>
          </p:cNvSpPr>
          <p:nvPr>
            <p:custDataLst>
              <p:tags r:id="rId5"/>
            </p:custDataLst>
          </p:nvPr>
        </p:nvSpPr>
        <p:spPr bwMode="auto">
          <a:xfrm>
            <a:off x="6866185" y="3293861"/>
            <a:ext cx="4068011" cy="2592589"/>
          </a:xfrm>
          <a:prstGeom prst="rect">
            <a:avLst/>
          </a:prstGeom>
          <a:noFill/>
          <a:ln w="9525">
            <a:solidFill>
              <a:schemeClr val="accent1"/>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de-DE" sz="2000" dirty="0">
                <a:solidFill>
                  <a:schemeClr val="bg1"/>
                </a:solidFill>
                <a:latin typeface="+mj-lt"/>
              </a:rPr>
              <a:t>NOT USING TURNING SIGNALS WHEN NEEDED</a:t>
            </a:r>
          </a:p>
          <a:p>
            <a:pPr lvl="1">
              <a:buClr>
                <a:schemeClr val="accent1">
                  <a:lumMod val="100000"/>
                </a:schemeClr>
              </a:buClr>
              <a:buSzPct val="100000"/>
              <a:buFont typeface="Wingdings" pitchFamily="2" charset="2"/>
              <a:buChar char="§"/>
            </a:pPr>
            <a:r>
              <a:rPr lang="de-DE" sz="2000" b="0" dirty="0">
                <a:solidFill>
                  <a:schemeClr val="bg1"/>
                </a:solidFill>
                <a:latin typeface="+mj-lt"/>
              </a:rPr>
              <a:t>SEAT HEATING</a:t>
            </a:r>
          </a:p>
          <a:p>
            <a:pPr lvl="1">
              <a:buClr>
                <a:schemeClr val="accent1">
                  <a:lumMod val="100000"/>
                </a:schemeClr>
              </a:buClr>
              <a:buSzPct val="100000"/>
              <a:buFont typeface="Wingdings" pitchFamily="2" charset="2"/>
              <a:buChar char="§"/>
            </a:pPr>
            <a:r>
              <a:rPr lang="de-DE" sz="2000" dirty="0">
                <a:solidFill>
                  <a:schemeClr val="bg1"/>
                </a:solidFill>
                <a:latin typeface="+mj-lt"/>
              </a:rPr>
              <a:t>NO SEAT BELT (FOR ALL PASSENGERS)</a:t>
            </a:r>
          </a:p>
          <a:p>
            <a:pPr lvl="1">
              <a:buClr>
                <a:schemeClr val="accent1">
                  <a:lumMod val="100000"/>
                </a:schemeClr>
              </a:buClr>
              <a:buSzPct val="100000"/>
              <a:buFont typeface="Wingdings" pitchFamily="2" charset="2"/>
              <a:buChar char="§"/>
            </a:pPr>
            <a:r>
              <a:rPr lang="de-DE" sz="2000" b="0" dirty="0">
                <a:solidFill>
                  <a:schemeClr val="bg1"/>
                </a:solidFill>
                <a:latin typeface="+mj-lt"/>
              </a:rPr>
              <a:t>HANDS OFF THE WHEEL</a:t>
            </a:r>
          </a:p>
          <a:p>
            <a:pPr lvl="1">
              <a:buClr>
                <a:schemeClr val="accent1">
                  <a:lumMod val="100000"/>
                </a:schemeClr>
              </a:buClr>
              <a:buSzPct val="100000"/>
              <a:buFont typeface="Wingdings" pitchFamily="2" charset="2"/>
              <a:buChar char="§"/>
            </a:pPr>
            <a:r>
              <a:rPr lang="de-DE" sz="2000" dirty="0">
                <a:solidFill>
                  <a:schemeClr val="bg1"/>
                </a:solidFill>
                <a:latin typeface="+mj-lt"/>
              </a:rPr>
              <a:t>FAST ACCELERATION</a:t>
            </a:r>
          </a:p>
          <a:p>
            <a:pPr lvl="1">
              <a:buClr>
                <a:schemeClr val="accent1">
                  <a:lumMod val="100000"/>
                </a:schemeClr>
              </a:buClr>
              <a:buSzPct val="100000"/>
              <a:buFont typeface="Wingdings" pitchFamily="2" charset="2"/>
              <a:buChar char="§"/>
            </a:pPr>
            <a:r>
              <a:rPr lang="de-DE" sz="2000" dirty="0">
                <a:solidFill>
                  <a:schemeClr val="bg1"/>
                </a:solidFill>
                <a:latin typeface="+mj-lt"/>
              </a:rPr>
              <a:t>SPEEDING</a:t>
            </a:r>
            <a:endParaRPr lang="de-DE" sz="2000" b="0" dirty="0">
              <a:solidFill>
                <a:schemeClr val="bg1"/>
              </a:solidFill>
              <a:latin typeface="+mj-lt"/>
            </a:endParaRPr>
          </a:p>
        </p:txBody>
      </p:sp>
      <p:sp>
        <p:nvSpPr>
          <p:cNvPr id="14" name="Rectangle 3">
            <a:extLst>
              <a:ext uri="{FF2B5EF4-FFF2-40B4-BE49-F238E27FC236}">
                <a16:creationId xmlns:a16="http://schemas.microsoft.com/office/drawing/2014/main" id="{E50E6FCE-4AF8-47D4-81AF-6C633F1BACE7}"/>
              </a:ext>
            </a:extLst>
          </p:cNvPr>
          <p:cNvSpPr txBox="1">
            <a:spLocks noChangeArrowheads="1"/>
          </p:cNvSpPr>
          <p:nvPr>
            <p:custDataLst>
              <p:tags r:id="rId6"/>
            </p:custDataLst>
          </p:nvPr>
        </p:nvSpPr>
        <p:spPr bwMode="auto">
          <a:xfrm>
            <a:off x="2656596" y="3293861"/>
            <a:ext cx="4068011" cy="2592589"/>
          </a:xfrm>
          <a:prstGeom prst="rect">
            <a:avLst/>
          </a:prstGeom>
          <a:noFill/>
          <a:ln w="9525">
            <a:solidFill>
              <a:schemeClr val="accent1"/>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pPr>
            <a:r>
              <a:rPr lang="de-DE" sz="2000" dirty="0">
                <a:solidFill>
                  <a:schemeClr val="bg1"/>
                </a:solidFill>
                <a:latin typeface="+mj-lt"/>
              </a:rPr>
              <a:t>OPTIMAL</a:t>
            </a:r>
            <a:r>
              <a:rPr lang="de-DE" sz="2000" b="0" dirty="0">
                <a:solidFill>
                  <a:schemeClr val="bg1"/>
                </a:solidFill>
                <a:latin typeface="+mj-lt"/>
              </a:rPr>
              <a:t> TIRE PRESSURE</a:t>
            </a:r>
          </a:p>
          <a:p>
            <a:pPr lvl="1">
              <a:buClr>
                <a:schemeClr val="accent1">
                  <a:lumMod val="100000"/>
                </a:schemeClr>
              </a:buClr>
              <a:buSzPct val="100000"/>
            </a:pPr>
            <a:r>
              <a:rPr lang="de-DE" sz="2000" b="0" dirty="0">
                <a:solidFill>
                  <a:schemeClr val="bg1"/>
                </a:solidFill>
                <a:latin typeface="+mj-lt"/>
              </a:rPr>
              <a:t>DRIVING IN </a:t>
            </a:r>
            <a:r>
              <a:rPr lang="de-DE" sz="2000" b="0" dirty="0">
                <a:solidFill>
                  <a:schemeClr val="accent1"/>
                </a:solidFill>
                <a:latin typeface="+mj-lt"/>
              </a:rPr>
              <a:t>e.CO</a:t>
            </a:r>
            <a:r>
              <a:rPr lang="de-DE" sz="2000" b="0" dirty="0">
                <a:solidFill>
                  <a:schemeClr val="bg1"/>
                </a:solidFill>
                <a:latin typeface="+mj-lt"/>
              </a:rPr>
              <a:t>-MODE</a:t>
            </a:r>
          </a:p>
          <a:p>
            <a:pPr lvl="1">
              <a:buClr>
                <a:schemeClr val="accent1">
                  <a:lumMod val="100000"/>
                </a:schemeClr>
              </a:buClr>
              <a:buSzPct val="100000"/>
            </a:pPr>
            <a:r>
              <a:rPr lang="de-DE" sz="2000" dirty="0">
                <a:solidFill>
                  <a:schemeClr val="bg1"/>
                </a:solidFill>
                <a:latin typeface="+mj-lt"/>
              </a:rPr>
              <a:t>RETURNING YOUR SHARED CAR TO A  CHARGING STATION</a:t>
            </a:r>
          </a:p>
          <a:p>
            <a:pPr lvl="1">
              <a:buClr>
                <a:schemeClr val="accent1">
                  <a:lumMod val="100000"/>
                </a:schemeClr>
              </a:buClr>
              <a:buSzPct val="100000"/>
            </a:pPr>
            <a:r>
              <a:rPr lang="de-DE" sz="2000" dirty="0">
                <a:solidFill>
                  <a:schemeClr val="bg1"/>
                </a:solidFill>
                <a:latin typeface="+mj-lt"/>
              </a:rPr>
              <a:t>HIGH AVERAGE NUMBER OF PASSENGERS</a:t>
            </a:r>
          </a:p>
          <a:p>
            <a:pPr lvl="1">
              <a:buClr>
                <a:schemeClr val="accent1">
                  <a:lumMod val="100000"/>
                </a:schemeClr>
              </a:buClr>
              <a:buSzPct val="100000"/>
            </a:pPr>
            <a:r>
              <a:rPr lang="de-DE" sz="2000" dirty="0">
                <a:solidFill>
                  <a:schemeClr val="bg1"/>
                </a:solidFill>
                <a:latin typeface="+mj-lt"/>
              </a:rPr>
              <a:t>RECUPERATIVE BRAKING</a:t>
            </a:r>
          </a:p>
          <a:p>
            <a:pPr marL="0" lvl="1" indent="0">
              <a:buClr>
                <a:schemeClr val="accent1">
                  <a:lumMod val="100000"/>
                </a:schemeClr>
              </a:buClr>
              <a:buSzPct val="100000"/>
              <a:buNone/>
            </a:pPr>
            <a:endParaRPr lang="de-DE" sz="2000" b="0" dirty="0">
              <a:solidFill>
                <a:schemeClr val="bg1"/>
              </a:solidFill>
              <a:latin typeface="+mj-lt"/>
            </a:endParaRPr>
          </a:p>
        </p:txBody>
      </p:sp>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mj-lt"/>
              </a:rPr>
              <a:t>YOUR DRIVING BEHAVIOUR WILL DETERMINE YOUR </a:t>
            </a:r>
            <a:r>
              <a:rPr lang="de-DE" sz="4000" dirty="0">
                <a:solidFill>
                  <a:schemeClr val="accent1"/>
                </a:solidFill>
                <a:latin typeface="+mj-lt"/>
              </a:rPr>
              <a:t>e</a:t>
            </a:r>
            <a:r>
              <a:rPr lang="de-DE" sz="4000" dirty="0">
                <a:solidFill>
                  <a:schemeClr val="bg1"/>
                </a:solidFill>
                <a:latin typeface="+mj-lt"/>
              </a:rPr>
              <a:t>.</a:t>
            </a:r>
            <a:r>
              <a:rPr lang="de-DE" sz="4000" dirty="0">
                <a:solidFill>
                  <a:schemeClr val="accent1"/>
                </a:solidFill>
                <a:latin typeface="+mj-lt"/>
              </a:rPr>
              <a:t>CO</a:t>
            </a:r>
            <a:r>
              <a:rPr lang="de-DE" sz="4000" dirty="0">
                <a:solidFill>
                  <a:schemeClr val="bg1"/>
                </a:solidFill>
                <a:latin typeface="+mj-lt"/>
              </a:rPr>
              <a:t>-SCORE</a:t>
            </a:r>
          </a:p>
        </p:txBody>
      </p:sp>
      <p:sp>
        <p:nvSpPr>
          <p:cNvPr id="7" name="Rechteck 6">
            <a:extLst>
              <a:ext uri="{FF2B5EF4-FFF2-40B4-BE49-F238E27FC236}">
                <a16:creationId xmlns:a16="http://schemas.microsoft.com/office/drawing/2014/main" id="{224D96AA-1083-47E6-9E1E-44FC2C4D7B03}"/>
              </a:ext>
            </a:extLst>
          </p:cNvPr>
          <p:cNvSpPr/>
          <p:nvPr/>
        </p:nvSpPr>
        <p:spPr>
          <a:xfrm>
            <a:off x="2656596" y="2058284"/>
            <a:ext cx="8277600" cy="79707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a:solidFill>
                  <a:schemeClr val="bg1"/>
                </a:solidFill>
                <a:latin typeface="+mj-lt"/>
              </a:rPr>
              <a:t>EVALUATION OF THE COLLECTED DATA </a:t>
            </a:r>
            <a:r>
              <a:rPr lang="de-DE" sz="3600" dirty="0">
                <a:solidFill>
                  <a:schemeClr val="bg1"/>
                </a:solidFill>
                <a:latin typeface="+mj-lt"/>
                <a:sym typeface="Wingdings" panose="05000000000000000000" pitchFamily="2" charset="2"/>
              </a:rPr>
              <a:t> </a:t>
            </a:r>
            <a:r>
              <a:rPr lang="de-DE" sz="3600" dirty="0">
                <a:solidFill>
                  <a:schemeClr val="accent1"/>
                </a:solidFill>
                <a:latin typeface="+mj-lt"/>
                <a:sym typeface="Wingdings" panose="05000000000000000000" pitchFamily="2" charset="2"/>
              </a:rPr>
              <a:t>e</a:t>
            </a:r>
            <a:r>
              <a:rPr lang="de-DE" sz="3600" dirty="0">
                <a:solidFill>
                  <a:schemeClr val="bg1"/>
                </a:solidFill>
                <a:latin typeface="+mj-lt"/>
                <a:sym typeface="Wingdings" panose="05000000000000000000" pitchFamily="2" charset="2"/>
              </a:rPr>
              <a:t>.</a:t>
            </a:r>
            <a:r>
              <a:rPr lang="de-DE" sz="3600" dirty="0">
                <a:solidFill>
                  <a:schemeClr val="accent1"/>
                </a:solidFill>
                <a:latin typeface="+mj-lt"/>
                <a:sym typeface="Wingdings" panose="05000000000000000000" pitchFamily="2" charset="2"/>
              </a:rPr>
              <a:t>CO</a:t>
            </a:r>
            <a:r>
              <a:rPr lang="de-DE" sz="3600" dirty="0">
                <a:solidFill>
                  <a:schemeClr val="bg1"/>
                </a:solidFill>
                <a:latin typeface="+mj-lt"/>
                <a:sym typeface="Wingdings" panose="05000000000000000000" pitchFamily="2" charset="2"/>
              </a:rPr>
              <a:t>-SCORE</a:t>
            </a:r>
            <a:endParaRPr lang="de-DE" sz="3600" dirty="0">
              <a:solidFill>
                <a:schemeClr val="bg1"/>
              </a:solidFill>
              <a:latin typeface="+mj-lt"/>
            </a:endParaRPr>
          </a:p>
        </p:txBody>
      </p:sp>
      <p:sp>
        <p:nvSpPr>
          <p:cNvPr id="18" name="Freeform 896">
            <a:extLst>
              <a:ext uri="{FF2B5EF4-FFF2-40B4-BE49-F238E27FC236}">
                <a16:creationId xmlns:a16="http://schemas.microsoft.com/office/drawing/2014/main" id="{F074FB99-4383-4549-A23C-6C68FDB02697}"/>
              </a:ext>
            </a:extLst>
          </p:cNvPr>
          <p:cNvSpPr>
            <a:spLocks noChangeAspect="1"/>
          </p:cNvSpPr>
          <p:nvPr/>
        </p:nvSpPr>
        <p:spPr bwMode="auto">
          <a:xfrm>
            <a:off x="5621983" y="3003520"/>
            <a:ext cx="250860" cy="254345"/>
          </a:xfrm>
          <a:custGeom>
            <a:avLst/>
            <a:gdLst>
              <a:gd name="T0" fmla="*/ 460 w 460"/>
              <a:gd name="T1" fmla="*/ 261 h 460"/>
              <a:gd name="T2" fmla="*/ 429 w 460"/>
              <a:gd name="T3" fmla="*/ 293 h 460"/>
              <a:gd name="T4" fmla="*/ 293 w 460"/>
              <a:gd name="T5" fmla="*/ 293 h 460"/>
              <a:gd name="T6" fmla="*/ 293 w 460"/>
              <a:gd name="T7" fmla="*/ 429 h 460"/>
              <a:gd name="T8" fmla="*/ 261 w 460"/>
              <a:gd name="T9" fmla="*/ 460 h 460"/>
              <a:gd name="T10" fmla="*/ 199 w 460"/>
              <a:gd name="T11" fmla="*/ 460 h 460"/>
              <a:gd name="T12" fmla="*/ 167 w 460"/>
              <a:gd name="T13" fmla="*/ 429 h 460"/>
              <a:gd name="T14" fmla="*/ 167 w 460"/>
              <a:gd name="T15" fmla="*/ 293 h 460"/>
              <a:gd name="T16" fmla="*/ 31 w 460"/>
              <a:gd name="T17" fmla="*/ 293 h 460"/>
              <a:gd name="T18" fmla="*/ 0 w 460"/>
              <a:gd name="T19" fmla="*/ 261 h 460"/>
              <a:gd name="T20" fmla="*/ 0 w 460"/>
              <a:gd name="T21" fmla="*/ 199 h 460"/>
              <a:gd name="T22" fmla="*/ 31 w 460"/>
              <a:gd name="T23" fmla="*/ 167 h 460"/>
              <a:gd name="T24" fmla="*/ 167 w 460"/>
              <a:gd name="T25" fmla="*/ 167 h 460"/>
              <a:gd name="T26" fmla="*/ 167 w 460"/>
              <a:gd name="T27" fmla="*/ 31 h 460"/>
              <a:gd name="T28" fmla="*/ 199 w 460"/>
              <a:gd name="T29" fmla="*/ 0 h 460"/>
              <a:gd name="T30" fmla="*/ 261 w 460"/>
              <a:gd name="T31" fmla="*/ 0 h 460"/>
              <a:gd name="T32" fmla="*/ 293 w 460"/>
              <a:gd name="T33" fmla="*/ 31 h 460"/>
              <a:gd name="T34" fmla="*/ 293 w 460"/>
              <a:gd name="T35" fmla="*/ 167 h 460"/>
              <a:gd name="T36" fmla="*/ 429 w 460"/>
              <a:gd name="T37" fmla="*/ 167 h 460"/>
              <a:gd name="T38" fmla="*/ 460 w 460"/>
              <a:gd name="T39" fmla="*/ 199 h 460"/>
              <a:gd name="T40" fmla="*/ 460 w 460"/>
              <a:gd name="T41" fmla="*/ 26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0" h="460">
                <a:moveTo>
                  <a:pt x="460" y="261"/>
                </a:moveTo>
                <a:cubicBezTo>
                  <a:pt x="460" y="279"/>
                  <a:pt x="446" y="293"/>
                  <a:pt x="429" y="293"/>
                </a:cubicBezTo>
                <a:cubicBezTo>
                  <a:pt x="293" y="293"/>
                  <a:pt x="293" y="293"/>
                  <a:pt x="293" y="293"/>
                </a:cubicBezTo>
                <a:cubicBezTo>
                  <a:pt x="293" y="429"/>
                  <a:pt x="293" y="429"/>
                  <a:pt x="293" y="429"/>
                </a:cubicBezTo>
                <a:cubicBezTo>
                  <a:pt x="293" y="446"/>
                  <a:pt x="279" y="460"/>
                  <a:pt x="261" y="460"/>
                </a:cubicBezTo>
                <a:cubicBezTo>
                  <a:pt x="199" y="460"/>
                  <a:pt x="199" y="460"/>
                  <a:pt x="199" y="460"/>
                </a:cubicBezTo>
                <a:cubicBezTo>
                  <a:pt x="181" y="460"/>
                  <a:pt x="167" y="446"/>
                  <a:pt x="167" y="429"/>
                </a:cubicBezTo>
                <a:cubicBezTo>
                  <a:pt x="167" y="293"/>
                  <a:pt x="167" y="293"/>
                  <a:pt x="167" y="293"/>
                </a:cubicBezTo>
                <a:cubicBezTo>
                  <a:pt x="31" y="293"/>
                  <a:pt x="31" y="293"/>
                  <a:pt x="31" y="293"/>
                </a:cubicBezTo>
                <a:cubicBezTo>
                  <a:pt x="14" y="293"/>
                  <a:pt x="0" y="279"/>
                  <a:pt x="0" y="261"/>
                </a:cubicBezTo>
                <a:cubicBezTo>
                  <a:pt x="0" y="199"/>
                  <a:pt x="0" y="199"/>
                  <a:pt x="0" y="199"/>
                </a:cubicBezTo>
                <a:cubicBezTo>
                  <a:pt x="0" y="181"/>
                  <a:pt x="14" y="167"/>
                  <a:pt x="31" y="167"/>
                </a:cubicBezTo>
                <a:cubicBezTo>
                  <a:pt x="167" y="167"/>
                  <a:pt x="167" y="167"/>
                  <a:pt x="167" y="167"/>
                </a:cubicBezTo>
                <a:cubicBezTo>
                  <a:pt x="167" y="31"/>
                  <a:pt x="167" y="31"/>
                  <a:pt x="167" y="31"/>
                </a:cubicBezTo>
                <a:cubicBezTo>
                  <a:pt x="167" y="14"/>
                  <a:pt x="181" y="0"/>
                  <a:pt x="199" y="0"/>
                </a:cubicBezTo>
                <a:cubicBezTo>
                  <a:pt x="261" y="0"/>
                  <a:pt x="261" y="0"/>
                  <a:pt x="261" y="0"/>
                </a:cubicBezTo>
                <a:cubicBezTo>
                  <a:pt x="279" y="0"/>
                  <a:pt x="293" y="14"/>
                  <a:pt x="293" y="31"/>
                </a:cubicBezTo>
                <a:cubicBezTo>
                  <a:pt x="293" y="167"/>
                  <a:pt x="293" y="167"/>
                  <a:pt x="293" y="167"/>
                </a:cubicBezTo>
                <a:cubicBezTo>
                  <a:pt x="429" y="167"/>
                  <a:pt x="429" y="167"/>
                  <a:pt x="429" y="167"/>
                </a:cubicBezTo>
                <a:cubicBezTo>
                  <a:pt x="446" y="167"/>
                  <a:pt x="460" y="181"/>
                  <a:pt x="460" y="199"/>
                </a:cubicBezTo>
                <a:lnTo>
                  <a:pt x="460" y="26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19" name="Freeform 897">
            <a:extLst>
              <a:ext uri="{FF2B5EF4-FFF2-40B4-BE49-F238E27FC236}">
                <a16:creationId xmlns:a16="http://schemas.microsoft.com/office/drawing/2014/main" id="{C48CEF56-87C9-4B32-AA00-7E79194885C1}"/>
              </a:ext>
            </a:extLst>
          </p:cNvPr>
          <p:cNvSpPr>
            <a:spLocks noChangeAspect="1"/>
          </p:cNvSpPr>
          <p:nvPr/>
        </p:nvSpPr>
        <p:spPr bwMode="auto">
          <a:xfrm>
            <a:off x="10031603" y="3095693"/>
            <a:ext cx="252000" cy="70000"/>
          </a:xfrm>
          <a:custGeom>
            <a:avLst/>
            <a:gdLst>
              <a:gd name="T0" fmla="*/ 460 w 460"/>
              <a:gd name="T1" fmla="*/ 94 h 126"/>
              <a:gd name="T2" fmla="*/ 429 w 460"/>
              <a:gd name="T3" fmla="*/ 126 h 126"/>
              <a:gd name="T4" fmla="*/ 31 w 460"/>
              <a:gd name="T5" fmla="*/ 126 h 126"/>
              <a:gd name="T6" fmla="*/ 0 w 460"/>
              <a:gd name="T7" fmla="*/ 94 h 126"/>
              <a:gd name="T8" fmla="*/ 0 w 460"/>
              <a:gd name="T9" fmla="*/ 31 h 126"/>
              <a:gd name="T10" fmla="*/ 31 w 460"/>
              <a:gd name="T11" fmla="*/ 0 h 126"/>
              <a:gd name="T12" fmla="*/ 429 w 460"/>
              <a:gd name="T13" fmla="*/ 0 h 126"/>
              <a:gd name="T14" fmla="*/ 460 w 460"/>
              <a:gd name="T15" fmla="*/ 31 h 126"/>
              <a:gd name="T16" fmla="*/ 460 w 460"/>
              <a:gd name="T17" fmla="*/ 9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126">
                <a:moveTo>
                  <a:pt x="460" y="94"/>
                </a:moveTo>
                <a:cubicBezTo>
                  <a:pt x="460" y="112"/>
                  <a:pt x="446" y="126"/>
                  <a:pt x="429" y="126"/>
                </a:cubicBezTo>
                <a:cubicBezTo>
                  <a:pt x="31" y="126"/>
                  <a:pt x="31" y="126"/>
                  <a:pt x="31" y="126"/>
                </a:cubicBezTo>
                <a:cubicBezTo>
                  <a:pt x="14" y="126"/>
                  <a:pt x="0" y="112"/>
                  <a:pt x="0" y="94"/>
                </a:cubicBezTo>
                <a:cubicBezTo>
                  <a:pt x="0" y="31"/>
                  <a:pt x="0" y="31"/>
                  <a:pt x="0" y="31"/>
                </a:cubicBezTo>
                <a:cubicBezTo>
                  <a:pt x="0" y="14"/>
                  <a:pt x="14" y="0"/>
                  <a:pt x="31" y="0"/>
                </a:cubicBezTo>
                <a:cubicBezTo>
                  <a:pt x="429" y="0"/>
                  <a:pt x="429" y="0"/>
                  <a:pt x="429" y="0"/>
                </a:cubicBezTo>
                <a:cubicBezTo>
                  <a:pt x="446" y="0"/>
                  <a:pt x="460" y="14"/>
                  <a:pt x="460" y="31"/>
                </a:cubicBezTo>
                <a:lnTo>
                  <a:pt x="460" y="9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de-DE" dirty="0"/>
          </a:p>
        </p:txBody>
      </p:sp>
      <p:grpSp>
        <p:nvGrpSpPr>
          <p:cNvPr id="2" name="Gruppieren 1">
            <a:extLst>
              <a:ext uri="{FF2B5EF4-FFF2-40B4-BE49-F238E27FC236}">
                <a16:creationId xmlns:a16="http://schemas.microsoft.com/office/drawing/2014/main" id="{F6174DC2-E7BA-4B13-AF84-752B9C237DB3}"/>
              </a:ext>
            </a:extLst>
          </p:cNvPr>
          <p:cNvGrpSpPr/>
          <p:nvPr/>
        </p:nvGrpSpPr>
        <p:grpSpPr>
          <a:xfrm>
            <a:off x="1168401" y="3293860"/>
            <a:ext cx="1346618" cy="2592589"/>
            <a:chOff x="1168401" y="2967524"/>
            <a:chExt cx="1346618" cy="2918926"/>
          </a:xfrm>
        </p:grpSpPr>
        <p:sp>
          <p:nvSpPr>
            <p:cNvPr id="20" name="Rechtwinkliges Dreieck 19">
              <a:extLst>
                <a:ext uri="{FF2B5EF4-FFF2-40B4-BE49-F238E27FC236}">
                  <a16:creationId xmlns:a16="http://schemas.microsoft.com/office/drawing/2014/main" id="{2DCAB9F9-05A3-449E-88BF-2918D2DE839A}"/>
                </a:ext>
              </a:extLst>
            </p:cNvPr>
            <p:cNvSpPr/>
            <p:nvPr/>
          </p:nvSpPr>
          <p:spPr>
            <a:xfrm rot="10800000" flipH="1">
              <a:off x="1168401" y="2967524"/>
              <a:ext cx="1346618" cy="291892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Textfeld 20">
              <a:extLst>
                <a:ext uri="{FF2B5EF4-FFF2-40B4-BE49-F238E27FC236}">
                  <a16:creationId xmlns:a16="http://schemas.microsoft.com/office/drawing/2014/main" id="{0E76FE2A-FD69-42C4-95B0-DF4DFD4CC162}"/>
                </a:ext>
              </a:extLst>
            </p:cNvPr>
            <p:cNvSpPr txBox="1"/>
            <p:nvPr/>
          </p:nvSpPr>
          <p:spPr>
            <a:xfrm>
              <a:off x="1234116" y="3264710"/>
              <a:ext cx="1065231" cy="369332"/>
            </a:xfrm>
            <a:prstGeom prst="rect">
              <a:avLst/>
            </a:prstGeom>
            <a:noFill/>
          </p:spPr>
          <p:txBody>
            <a:bodyPr wrap="square" rtlCol="0">
              <a:spAutoFit/>
            </a:bodyPr>
            <a:lstStyle/>
            <a:p>
              <a:r>
                <a:rPr lang="de-DE" dirty="0">
                  <a:solidFill>
                    <a:schemeClr val="bg1"/>
                  </a:solidFill>
                </a:rPr>
                <a:t>WEIGHTING</a:t>
              </a:r>
            </a:p>
          </p:txBody>
        </p:sp>
      </p:grpSp>
    </p:spTree>
    <p:extLst>
      <p:ext uri="{BB962C8B-B14F-4D97-AF65-F5344CB8AC3E}">
        <p14:creationId xmlns:p14="http://schemas.microsoft.com/office/powerpoint/2010/main" val="2733249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1F0BFD26-61A3-47B5-A99D-B65AD9100EB5}"/>
              </a:ext>
            </a:extLst>
          </p:cNvPr>
          <p:cNvGraphicFramePr>
            <a:graphicFrameLocks noChangeAspect="1"/>
          </p:cNvGraphicFramePr>
          <p:nvPr>
            <p:custDataLst>
              <p:tags r:id="rId2"/>
            </p:custDataLst>
            <p:extLst>
              <p:ext uri="{D42A27DB-BD31-4B8C-83A1-F6EECF244321}">
                <p14:modId xmlns:p14="http://schemas.microsoft.com/office/powerpoint/2010/main" val="38917041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0" name="think-cell Folie" r:id="rId5" imgW="501" imgH="501" progId="TCLayout.ActiveDocument.1">
                  <p:embed/>
                </p:oleObj>
              </mc:Choice>
              <mc:Fallback>
                <p:oleObj name="think-cell Folie" r:id="rId5" imgW="501" imgH="50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hteck 5" hidden="1">
            <a:extLst>
              <a:ext uri="{FF2B5EF4-FFF2-40B4-BE49-F238E27FC236}">
                <a16:creationId xmlns:a16="http://schemas.microsoft.com/office/drawing/2014/main" id="{397F006A-20E7-484E-97A5-0358363C7264}"/>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de-DE" sz="1400" dirty="0">
              <a:sym typeface="+mn-lt"/>
            </a:endParaRPr>
          </a:p>
        </p:txBody>
      </p:sp>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MOBILITY NEEDS TO BE RETHOUGHT DUE TO INCREASING URBANISATION</a:t>
            </a:r>
          </a:p>
        </p:txBody>
      </p:sp>
      <p:grpSp>
        <p:nvGrpSpPr>
          <p:cNvPr id="18" name="Gruppieren 17">
            <a:extLst>
              <a:ext uri="{FF2B5EF4-FFF2-40B4-BE49-F238E27FC236}">
                <a16:creationId xmlns:a16="http://schemas.microsoft.com/office/drawing/2014/main" id="{E547FD07-3BBC-40D4-8A08-E859DBE8F98E}"/>
              </a:ext>
            </a:extLst>
          </p:cNvPr>
          <p:cNvGrpSpPr/>
          <p:nvPr/>
        </p:nvGrpSpPr>
        <p:grpSpPr>
          <a:xfrm>
            <a:off x="2238190" y="2958353"/>
            <a:ext cx="2340000" cy="2340000"/>
            <a:chOff x="2145553" y="2671482"/>
            <a:chExt cx="2340000" cy="2340000"/>
          </a:xfrm>
        </p:grpSpPr>
        <p:sp>
          <p:nvSpPr>
            <p:cNvPr id="15" name="Ellipse 14">
              <a:extLst>
                <a:ext uri="{FF2B5EF4-FFF2-40B4-BE49-F238E27FC236}">
                  <a16:creationId xmlns:a16="http://schemas.microsoft.com/office/drawing/2014/main" id="{33C82821-F688-40B0-AE4A-081441E55EF5}"/>
                </a:ext>
              </a:extLst>
            </p:cNvPr>
            <p:cNvSpPr/>
            <p:nvPr/>
          </p:nvSpPr>
          <p:spPr>
            <a:xfrm>
              <a:off x="2145553" y="2671482"/>
              <a:ext cx="2340000" cy="23400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Teilkreis 16">
              <a:extLst>
                <a:ext uri="{FF2B5EF4-FFF2-40B4-BE49-F238E27FC236}">
                  <a16:creationId xmlns:a16="http://schemas.microsoft.com/office/drawing/2014/main" id="{D5E8CE35-2E14-4147-8164-A41B5FF78720}"/>
                </a:ext>
              </a:extLst>
            </p:cNvPr>
            <p:cNvSpPr/>
            <p:nvPr/>
          </p:nvSpPr>
          <p:spPr>
            <a:xfrm>
              <a:off x="2145553" y="2671482"/>
              <a:ext cx="2340000" cy="2340000"/>
            </a:xfrm>
            <a:prstGeom prst="pie">
              <a:avLst>
                <a:gd name="adj1" fmla="val 16190772"/>
                <a:gd name="adj2" fmla="val 537606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grpSp>
        <p:nvGrpSpPr>
          <p:cNvPr id="19" name="Gruppieren 18">
            <a:extLst>
              <a:ext uri="{FF2B5EF4-FFF2-40B4-BE49-F238E27FC236}">
                <a16:creationId xmlns:a16="http://schemas.microsoft.com/office/drawing/2014/main" id="{118D7029-ADCC-4CF2-9538-689C1EFCDA29}"/>
              </a:ext>
            </a:extLst>
          </p:cNvPr>
          <p:cNvGrpSpPr/>
          <p:nvPr/>
        </p:nvGrpSpPr>
        <p:grpSpPr>
          <a:xfrm>
            <a:off x="7383183" y="2958353"/>
            <a:ext cx="2340000" cy="2340000"/>
            <a:chOff x="2145553" y="2671482"/>
            <a:chExt cx="2340000" cy="2340000"/>
          </a:xfrm>
        </p:grpSpPr>
        <p:sp>
          <p:nvSpPr>
            <p:cNvPr id="20" name="Ellipse 19">
              <a:extLst>
                <a:ext uri="{FF2B5EF4-FFF2-40B4-BE49-F238E27FC236}">
                  <a16:creationId xmlns:a16="http://schemas.microsoft.com/office/drawing/2014/main" id="{AAAF6D28-6B7D-4F47-BF5F-0B5C02F9D7AD}"/>
                </a:ext>
              </a:extLst>
            </p:cNvPr>
            <p:cNvSpPr/>
            <p:nvPr/>
          </p:nvSpPr>
          <p:spPr>
            <a:xfrm>
              <a:off x="2145553" y="2671482"/>
              <a:ext cx="2340000" cy="234000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ilkreis 20">
              <a:extLst>
                <a:ext uri="{FF2B5EF4-FFF2-40B4-BE49-F238E27FC236}">
                  <a16:creationId xmlns:a16="http://schemas.microsoft.com/office/drawing/2014/main" id="{EC049905-10B4-421F-87EA-585E018C4532}"/>
                </a:ext>
              </a:extLst>
            </p:cNvPr>
            <p:cNvSpPr/>
            <p:nvPr/>
          </p:nvSpPr>
          <p:spPr>
            <a:xfrm>
              <a:off x="2145553" y="2671482"/>
              <a:ext cx="2340000" cy="2340000"/>
            </a:xfrm>
            <a:prstGeom prst="pie">
              <a:avLst>
                <a:gd name="adj1" fmla="val 16190772"/>
                <a:gd name="adj2" fmla="val 1078115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grpSp>
      <p:sp>
        <p:nvSpPr>
          <p:cNvPr id="22" name="Pfeil: nach rechts 21">
            <a:extLst>
              <a:ext uri="{FF2B5EF4-FFF2-40B4-BE49-F238E27FC236}">
                <a16:creationId xmlns:a16="http://schemas.microsoft.com/office/drawing/2014/main" id="{B6303768-8586-407E-8E41-12939EF7D7EA}"/>
              </a:ext>
            </a:extLst>
          </p:cNvPr>
          <p:cNvSpPr/>
          <p:nvPr/>
        </p:nvSpPr>
        <p:spPr>
          <a:xfrm>
            <a:off x="5483412" y="3683106"/>
            <a:ext cx="1225176" cy="890494"/>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7E3277F2-8637-4650-B26E-8D879BD8FC62}"/>
              </a:ext>
            </a:extLst>
          </p:cNvPr>
          <p:cNvSpPr txBox="1"/>
          <p:nvPr/>
        </p:nvSpPr>
        <p:spPr>
          <a:xfrm>
            <a:off x="3037649" y="5528696"/>
            <a:ext cx="741082" cy="584775"/>
          </a:xfrm>
          <a:prstGeom prst="rect">
            <a:avLst/>
          </a:prstGeom>
          <a:noFill/>
        </p:spPr>
        <p:txBody>
          <a:bodyPr wrap="square" rtlCol="0">
            <a:spAutoFit/>
          </a:bodyPr>
          <a:lstStyle/>
          <a:p>
            <a:r>
              <a:rPr lang="de-DE" sz="3200" dirty="0" err="1">
                <a:solidFill>
                  <a:schemeClr val="bg1"/>
                </a:solidFill>
              </a:rPr>
              <a:t>Now</a:t>
            </a:r>
            <a:endParaRPr lang="de-DE" sz="3200" dirty="0">
              <a:solidFill>
                <a:schemeClr val="bg1"/>
              </a:solidFill>
            </a:endParaRPr>
          </a:p>
        </p:txBody>
      </p:sp>
      <p:sp>
        <p:nvSpPr>
          <p:cNvPr id="24" name="Textfeld 23">
            <a:extLst>
              <a:ext uri="{FF2B5EF4-FFF2-40B4-BE49-F238E27FC236}">
                <a16:creationId xmlns:a16="http://schemas.microsoft.com/office/drawing/2014/main" id="{68504D89-F036-4F8C-B337-46D58B173A2E}"/>
              </a:ext>
            </a:extLst>
          </p:cNvPr>
          <p:cNvSpPr txBox="1"/>
          <p:nvPr/>
        </p:nvSpPr>
        <p:spPr>
          <a:xfrm>
            <a:off x="8065033" y="5534212"/>
            <a:ext cx="976300" cy="584775"/>
          </a:xfrm>
          <a:prstGeom prst="rect">
            <a:avLst/>
          </a:prstGeom>
          <a:noFill/>
        </p:spPr>
        <p:txBody>
          <a:bodyPr wrap="square" rtlCol="0">
            <a:spAutoFit/>
          </a:bodyPr>
          <a:lstStyle/>
          <a:p>
            <a:r>
              <a:rPr lang="de-DE" sz="3200" dirty="0">
                <a:solidFill>
                  <a:schemeClr val="bg1"/>
                </a:solidFill>
              </a:rPr>
              <a:t>2050</a:t>
            </a:r>
          </a:p>
        </p:txBody>
      </p:sp>
      <p:sp>
        <p:nvSpPr>
          <p:cNvPr id="25" name="Textfeld 24">
            <a:extLst>
              <a:ext uri="{FF2B5EF4-FFF2-40B4-BE49-F238E27FC236}">
                <a16:creationId xmlns:a16="http://schemas.microsoft.com/office/drawing/2014/main" id="{CA423949-321A-42C9-AA1F-4FAA03AFB2D6}"/>
              </a:ext>
            </a:extLst>
          </p:cNvPr>
          <p:cNvSpPr txBox="1"/>
          <p:nvPr/>
        </p:nvSpPr>
        <p:spPr>
          <a:xfrm>
            <a:off x="3866776" y="2137719"/>
            <a:ext cx="4458447" cy="584775"/>
          </a:xfrm>
          <a:prstGeom prst="rect">
            <a:avLst/>
          </a:prstGeom>
          <a:noFill/>
          <a:ln w="28575">
            <a:solidFill>
              <a:schemeClr val="bg1"/>
            </a:solidFill>
          </a:ln>
        </p:spPr>
        <p:txBody>
          <a:bodyPr wrap="square" rtlCol="0">
            <a:spAutoFit/>
          </a:bodyPr>
          <a:lstStyle/>
          <a:p>
            <a:pPr algn="ctr"/>
            <a:r>
              <a:rPr lang="de-DE" sz="3200" dirty="0">
                <a:solidFill>
                  <a:schemeClr val="bg1"/>
                </a:solidFill>
              </a:rPr>
              <a:t>Population </a:t>
            </a:r>
            <a:r>
              <a:rPr lang="de-DE" sz="3200" dirty="0" err="1">
                <a:solidFill>
                  <a:schemeClr val="bg1"/>
                </a:solidFill>
              </a:rPr>
              <a:t>living</a:t>
            </a:r>
            <a:r>
              <a:rPr lang="de-DE" sz="3200" dirty="0">
                <a:solidFill>
                  <a:schemeClr val="bg1"/>
                </a:solidFill>
              </a:rPr>
              <a:t> in urban </a:t>
            </a:r>
            <a:r>
              <a:rPr lang="de-DE" sz="3200" dirty="0" err="1">
                <a:solidFill>
                  <a:schemeClr val="bg1"/>
                </a:solidFill>
              </a:rPr>
              <a:t>areas</a:t>
            </a:r>
            <a:endParaRPr lang="de-DE" sz="3200" dirty="0">
              <a:solidFill>
                <a:schemeClr val="bg1"/>
              </a:solidFill>
            </a:endParaRPr>
          </a:p>
        </p:txBody>
      </p:sp>
    </p:spTree>
    <p:extLst>
      <p:ext uri="{BB962C8B-B14F-4D97-AF65-F5344CB8AC3E}">
        <p14:creationId xmlns:p14="http://schemas.microsoft.com/office/powerpoint/2010/main" val="1482574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kt 15" hidden="1">
            <a:extLst>
              <a:ext uri="{FF2B5EF4-FFF2-40B4-BE49-F238E27FC236}">
                <a16:creationId xmlns:a16="http://schemas.microsoft.com/office/drawing/2014/main" id="{76AFF3D5-9F21-4623-B64F-84D720D4C44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7" name="think-cell Folie" r:id="rId5" imgW="501" imgH="502" progId="TCLayout.ActiveDocument.1">
                  <p:embed/>
                </p:oleObj>
              </mc:Choice>
              <mc:Fallback>
                <p:oleObj name="think-cell Folie" r:id="rId5" imgW="501" imgH="502" progId="TCLayout.ActiveDocument.1">
                  <p:embed/>
                  <p:pic>
                    <p:nvPicPr>
                      <p:cNvPr id="16" name="Objekt 15" hidden="1">
                        <a:extLst>
                          <a:ext uri="{FF2B5EF4-FFF2-40B4-BE49-F238E27FC236}">
                            <a16:creationId xmlns:a16="http://schemas.microsoft.com/office/drawing/2014/main" id="{76AFF3D5-9F21-4623-B64F-84D720D4C44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mj-lt"/>
              </a:rPr>
              <a:t>THE BENEFIT FOR </a:t>
            </a:r>
            <a:r>
              <a:rPr lang="de-DE" sz="4000" dirty="0">
                <a:solidFill>
                  <a:schemeClr val="accent1"/>
                </a:solidFill>
                <a:latin typeface="+mj-lt"/>
              </a:rPr>
              <a:t>e</a:t>
            </a:r>
            <a:r>
              <a:rPr lang="de-DE" sz="4000" dirty="0">
                <a:solidFill>
                  <a:schemeClr val="bg1"/>
                </a:solidFill>
                <a:latin typeface="+mj-lt"/>
              </a:rPr>
              <a:t>.</a:t>
            </a:r>
            <a:r>
              <a:rPr lang="de-DE" sz="4000" dirty="0">
                <a:solidFill>
                  <a:schemeClr val="accent1"/>
                </a:solidFill>
                <a:latin typeface="+mj-lt"/>
              </a:rPr>
              <a:t>CO</a:t>
            </a:r>
            <a:r>
              <a:rPr lang="de-DE" sz="4000" dirty="0">
                <a:solidFill>
                  <a:schemeClr val="bg1"/>
                </a:solidFill>
                <a:latin typeface="+mj-lt"/>
              </a:rPr>
              <a:t> WILL BE A REDUCTION OF INSURANCE PREMIUM  </a:t>
            </a:r>
          </a:p>
        </p:txBody>
      </p:sp>
      <p:sp>
        <p:nvSpPr>
          <p:cNvPr id="7" name="Rechteck 6">
            <a:extLst>
              <a:ext uri="{FF2B5EF4-FFF2-40B4-BE49-F238E27FC236}">
                <a16:creationId xmlns:a16="http://schemas.microsoft.com/office/drawing/2014/main" id="{224D96AA-1083-47E6-9E1E-44FC2C4D7B03}"/>
              </a:ext>
            </a:extLst>
          </p:cNvPr>
          <p:cNvSpPr/>
          <p:nvPr/>
        </p:nvSpPr>
        <p:spPr>
          <a:xfrm>
            <a:off x="1775699" y="2448058"/>
            <a:ext cx="8466430" cy="98094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a:solidFill>
                  <a:schemeClr val="bg1"/>
                </a:solidFill>
                <a:latin typeface="+mj-lt"/>
              </a:rPr>
              <a:t>USING THESE </a:t>
            </a:r>
            <a:r>
              <a:rPr lang="de-DE" sz="3600" dirty="0">
                <a:solidFill>
                  <a:schemeClr val="accent1"/>
                </a:solidFill>
                <a:latin typeface="+mj-lt"/>
              </a:rPr>
              <a:t>TELEMATICS</a:t>
            </a:r>
            <a:r>
              <a:rPr lang="de-DE" sz="3600" dirty="0">
                <a:solidFill>
                  <a:schemeClr val="bg1"/>
                </a:solidFill>
                <a:latin typeface="+mj-lt"/>
              </a:rPr>
              <a:t> TO NEGOTIATE </a:t>
            </a:r>
          </a:p>
        </p:txBody>
      </p:sp>
      <p:sp>
        <p:nvSpPr>
          <p:cNvPr id="9" name="Rechteck 8">
            <a:extLst>
              <a:ext uri="{FF2B5EF4-FFF2-40B4-BE49-F238E27FC236}">
                <a16:creationId xmlns:a16="http://schemas.microsoft.com/office/drawing/2014/main" id="{83566041-D4A1-45C9-ABC9-5DA269BECADE}"/>
              </a:ext>
            </a:extLst>
          </p:cNvPr>
          <p:cNvSpPr/>
          <p:nvPr/>
        </p:nvSpPr>
        <p:spPr>
          <a:xfrm>
            <a:off x="6422593" y="3722913"/>
            <a:ext cx="3819536" cy="228505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600" dirty="0">
                <a:solidFill>
                  <a:schemeClr val="bg1"/>
                </a:solidFill>
                <a:latin typeface="+mj-lt"/>
              </a:rPr>
              <a:t>SIMILAR SYSTEMS ARE CURRENTLY REDUCING PREMIUMS </a:t>
            </a:r>
            <a:r>
              <a:rPr lang="de-DE" sz="3600" dirty="0">
                <a:solidFill>
                  <a:schemeClr val="accent1"/>
                </a:solidFill>
                <a:latin typeface="+mj-lt"/>
              </a:rPr>
              <a:t>AROUND 30%</a:t>
            </a:r>
          </a:p>
        </p:txBody>
      </p:sp>
      <p:sp>
        <p:nvSpPr>
          <p:cNvPr id="12" name="Rechteck 11">
            <a:extLst>
              <a:ext uri="{FF2B5EF4-FFF2-40B4-BE49-F238E27FC236}">
                <a16:creationId xmlns:a16="http://schemas.microsoft.com/office/drawing/2014/main" id="{BCA430E9-E137-48E5-A91B-E02BBD7F8156}"/>
              </a:ext>
            </a:extLst>
          </p:cNvPr>
          <p:cNvSpPr/>
          <p:nvPr/>
        </p:nvSpPr>
        <p:spPr>
          <a:xfrm>
            <a:off x="1775699" y="3722913"/>
            <a:ext cx="3819536" cy="2285051"/>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3600" dirty="0" err="1">
                <a:solidFill>
                  <a:schemeClr val="accent1"/>
                </a:solidFill>
                <a:latin typeface="+mj-lt"/>
              </a:rPr>
              <a:t>e</a:t>
            </a:r>
            <a:r>
              <a:rPr lang="de-DE" sz="3600" dirty="0" err="1">
                <a:solidFill>
                  <a:schemeClr val="bg1"/>
                </a:solidFill>
                <a:latin typeface="+mj-lt"/>
              </a:rPr>
              <a:t>.GO</a:t>
            </a:r>
            <a:r>
              <a:rPr lang="de-DE" sz="3600" dirty="0">
                <a:solidFill>
                  <a:schemeClr val="bg1"/>
                </a:solidFill>
                <a:latin typeface="+mj-lt"/>
              </a:rPr>
              <a:t> WILL USE THIS DATA LIKE A </a:t>
            </a:r>
            <a:r>
              <a:rPr lang="de-DE" sz="3600" dirty="0">
                <a:solidFill>
                  <a:schemeClr val="accent1"/>
                </a:solidFill>
                <a:latin typeface="+mj-lt"/>
              </a:rPr>
              <a:t>BLACKBOX</a:t>
            </a:r>
          </a:p>
        </p:txBody>
      </p:sp>
      <p:cxnSp>
        <p:nvCxnSpPr>
          <p:cNvPr id="8" name="Gerader Verbinder 7">
            <a:extLst>
              <a:ext uri="{FF2B5EF4-FFF2-40B4-BE49-F238E27FC236}">
                <a16:creationId xmlns:a16="http://schemas.microsoft.com/office/drawing/2014/main" id="{F8722860-FE16-499C-B7B5-6DF4FC9BDA18}"/>
              </a:ext>
            </a:extLst>
          </p:cNvPr>
          <p:cNvCxnSpPr>
            <a:cxnSpLocks/>
          </p:cNvCxnSpPr>
          <p:nvPr/>
        </p:nvCxnSpPr>
        <p:spPr>
          <a:xfrm>
            <a:off x="1758236" y="4318000"/>
            <a:ext cx="0" cy="1064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86F45F05-ABB9-428D-871D-37230BC778DD}"/>
              </a:ext>
            </a:extLst>
          </p:cNvPr>
          <p:cNvCxnSpPr>
            <a:cxnSpLocks/>
          </p:cNvCxnSpPr>
          <p:nvPr/>
        </p:nvCxnSpPr>
        <p:spPr>
          <a:xfrm>
            <a:off x="6364287" y="4140200"/>
            <a:ext cx="0" cy="14795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71238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kt 15" hidden="1">
            <a:extLst>
              <a:ext uri="{FF2B5EF4-FFF2-40B4-BE49-F238E27FC236}">
                <a16:creationId xmlns:a16="http://schemas.microsoft.com/office/drawing/2014/main" id="{76AFF3D5-9F21-4623-B64F-84D720D4C44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41" name="think-cell Folie" r:id="rId6" imgW="501" imgH="502" progId="TCLayout.ActiveDocument.1">
                  <p:embed/>
                </p:oleObj>
              </mc:Choice>
              <mc:Fallback>
                <p:oleObj name="think-cell Folie" r:id="rId6" imgW="501" imgH="502" progId="TCLayout.ActiveDocument.1">
                  <p:embed/>
                  <p:pic>
                    <p:nvPicPr>
                      <p:cNvPr id="16" name="Objekt 15" hidden="1">
                        <a:extLst>
                          <a:ext uri="{FF2B5EF4-FFF2-40B4-BE49-F238E27FC236}">
                            <a16:creationId xmlns:a16="http://schemas.microsoft.com/office/drawing/2014/main" id="{76AFF3D5-9F21-4623-B64F-84D720D4C44A}"/>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mj-lt"/>
              </a:rPr>
              <a:t>WHAT BETTER WAY TO NUDGE PEOPLE THAN IN A REAL LIFE ON THE ROAD GAME</a:t>
            </a:r>
          </a:p>
        </p:txBody>
      </p:sp>
      <p:sp>
        <p:nvSpPr>
          <p:cNvPr id="7" name="Rechteck 6">
            <a:extLst>
              <a:ext uri="{FF2B5EF4-FFF2-40B4-BE49-F238E27FC236}">
                <a16:creationId xmlns:a16="http://schemas.microsoft.com/office/drawing/2014/main" id="{224D96AA-1083-47E6-9E1E-44FC2C4D7B03}"/>
              </a:ext>
            </a:extLst>
          </p:cNvPr>
          <p:cNvSpPr/>
          <p:nvPr/>
        </p:nvSpPr>
        <p:spPr>
          <a:xfrm>
            <a:off x="1708152" y="2156369"/>
            <a:ext cx="8718543" cy="75565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a:solidFill>
                  <a:schemeClr val="accent1"/>
                </a:solidFill>
                <a:latin typeface="+mj-lt"/>
              </a:rPr>
              <a:t>GDPR</a:t>
            </a:r>
            <a:r>
              <a:rPr lang="de-DE" sz="3600" dirty="0">
                <a:solidFill>
                  <a:schemeClr val="bg1"/>
                </a:solidFill>
                <a:latin typeface="+mj-lt"/>
              </a:rPr>
              <a:t> AS A RELEVANT FACTOR     </a:t>
            </a:r>
            <a:r>
              <a:rPr lang="de-DE" sz="3600" dirty="0">
                <a:solidFill>
                  <a:schemeClr val="bg1"/>
                </a:solidFill>
                <a:latin typeface="+mj-lt"/>
                <a:sym typeface="Wingdings" panose="05000000000000000000" pitchFamily="2" charset="2"/>
              </a:rPr>
              <a:t></a:t>
            </a:r>
            <a:r>
              <a:rPr lang="de-DE" sz="3600" dirty="0">
                <a:solidFill>
                  <a:schemeClr val="bg1"/>
                </a:solidFill>
                <a:latin typeface="+mj-lt"/>
              </a:rPr>
              <a:t>        OPT-IN</a:t>
            </a:r>
          </a:p>
        </p:txBody>
      </p:sp>
      <p:pic>
        <p:nvPicPr>
          <p:cNvPr id="5" name="Grafik 4">
            <a:extLst>
              <a:ext uri="{FF2B5EF4-FFF2-40B4-BE49-F238E27FC236}">
                <a16:creationId xmlns:a16="http://schemas.microsoft.com/office/drawing/2014/main" id="{37CC6DB4-25A5-4590-ABC3-168AF139454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62785" y="2534194"/>
            <a:ext cx="3402873" cy="3402873"/>
          </a:xfrm>
          <a:prstGeom prst="rect">
            <a:avLst/>
          </a:prstGeom>
        </p:spPr>
      </p:pic>
      <p:sp>
        <p:nvSpPr>
          <p:cNvPr id="20" name="Rectangle 3">
            <a:extLst>
              <a:ext uri="{FF2B5EF4-FFF2-40B4-BE49-F238E27FC236}">
                <a16:creationId xmlns:a16="http://schemas.microsoft.com/office/drawing/2014/main" id="{0F0E6B80-FC0F-45EA-B7DD-B15ADC7DBEF4}"/>
              </a:ext>
            </a:extLst>
          </p:cNvPr>
          <p:cNvSpPr txBox="1">
            <a:spLocks noChangeArrowheads="1"/>
          </p:cNvSpPr>
          <p:nvPr>
            <p:custDataLst>
              <p:tags r:id="rId3"/>
            </p:custDataLst>
          </p:nvPr>
        </p:nvSpPr>
        <p:spPr bwMode="auto">
          <a:xfrm>
            <a:off x="5941740" y="3121862"/>
            <a:ext cx="4909139" cy="3402873"/>
          </a:xfrm>
          <a:prstGeom prst="rect">
            <a:avLst/>
          </a:prstGeom>
          <a:noFill/>
          <a:ln w="38100">
            <a:no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3200" dirty="0">
                <a:solidFill>
                  <a:schemeClr val="bg1"/>
                </a:solidFill>
              </a:rPr>
              <a:t>IF YOUR SCORE IS IN THE TOP 10%, YOU UNLOCK A </a:t>
            </a:r>
            <a:r>
              <a:rPr lang="de-DE" sz="3200" dirty="0">
                <a:solidFill>
                  <a:schemeClr val="accent1"/>
                </a:solidFill>
              </a:rPr>
              <a:t>NEW ADVENTURE </a:t>
            </a:r>
            <a:r>
              <a:rPr lang="de-DE" sz="3200" dirty="0">
                <a:solidFill>
                  <a:schemeClr val="bg1"/>
                </a:solidFill>
              </a:rPr>
              <a:t>IN THE </a:t>
            </a:r>
            <a:r>
              <a:rPr lang="de-DE" sz="3600" dirty="0">
                <a:solidFill>
                  <a:schemeClr val="accent1"/>
                </a:solidFill>
              </a:rPr>
              <a:t>e</a:t>
            </a:r>
            <a:r>
              <a:rPr lang="de-DE" sz="3200" dirty="0">
                <a:solidFill>
                  <a:schemeClr val="bg1"/>
                </a:solidFill>
              </a:rPr>
              <a:t>.</a:t>
            </a:r>
            <a:r>
              <a:rPr lang="de-DE" sz="3200" dirty="0">
                <a:solidFill>
                  <a:schemeClr val="accent1"/>
                </a:solidFill>
              </a:rPr>
              <a:t>CO</a:t>
            </a:r>
            <a:r>
              <a:rPr lang="de-DE" sz="3200" dirty="0">
                <a:solidFill>
                  <a:schemeClr val="bg1"/>
                </a:solidFill>
              </a:rPr>
              <a:t>-SYSTEM </a:t>
            </a:r>
          </a:p>
          <a:p>
            <a:pPr marL="0" lvl="1" indent="0">
              <a:buClr>
                <a:schemeClr val="accent1">
                  <a:lumMod val="100000"/>
                </a:schemeClr>
              </a:buClr>
              <a:buSzPct val="100000"/>
              <a:buNone/>
            </a:pPr>
            <a:r>
              <a:rPr lang="de-DE" sz="3200" dirty="0">
                <a:solidFill>
                  <a:schemeClr val="bg1"/>
                </a:solidFill>
                <a:latin typeface="+mj-lt"/>
              </a:rPr>
              <a:t>THE FREE USE OF THE KART ACTS AS AN </a:t>
            </a:r>
            <a:r>
              <a:rPr lang="de-DE" sz="3200" dirty="0">
                <a:solidFill>
                  <a:schemeClr val="accent1"/>
                </a:solidFill>
                <a:latin typeface="+mj-lt"/>
              </a:rPr>
              <a:t>INCENTIVE</a:t>
            </a:r>
            <a:r>
              <a:rPr lang="de-DE" sz="3200" dirty="0">
                <a:solidFill>
                  <a:schemeClr val="bg1"/>
                </a:solidFill>
                <a:latin typeface="+mj-lt"/>
              </a:rPr>
              <a:t> TO COMPETE IN THE GAME</a:t>
            </a:r>
          </a:p>
        </p:txBody>
      </p:sp>
      <p:cxnSp>
        <p:nvCxnSpPr>
          <p:cNvPr id="9" name="Gerader Verbinder 8">
            <a:extLst>
              <a:ext uri="{FF2B5EF4-FFF2-40B4-BE49-F238E27FC236}">
                <a16:creationId xmlns:a16="http://schemas.microsoft.com/office/drawing/2014/main" id="{BB732146-F73B-48BD-A37E-11A3389A4048}"/>
              </a:ext>
            </a:extLst>
          </p:cNvPr>
          <p:cNvCxnSpPr>
            <a:cxnSpLocks/>
          </p:cNvCxnSpPr>
          <p:nvPr/>
        </p:nvCxnSpPr>
        <p:spPr>
          <a:xfrm>
            <a:off x="5799909" y="3257006"/>
            <a:ext cx="0" cy="306838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1976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MONETIZING DATA CAN BE DIVIDED IN THESE THREE HUMAN BASIC NEEDS</a:t>
            </a:r>
          </a:p>
        </p:txBody>
      </p:sp>
      <p:sp>
        <p:nvSpPr>
          <p:cNvPr id="2" name="Rechteck 1">
            <a:extLst>
              <a:ext uri="{FF2B5EF4-FFF2-40B4-BE49-F238E27FC236}">
                <a16:creationId xmlns:a16="http://schemas.microsoft.com/office/drawing/2014/main" id="{CDB220E1-9CAE-43F8-96BA-E3170A67E526}"/>
              </a:ext>
            </a:extLst>
          </p:cNvPr>
          <p:cNvSpPr/>
          <p:nvPr/>
        </p:nvSpPr>
        <p:spPr>
          <a:xfrm>
            <a:off x="1295401" y="2192910"/>
            <a:ext cx="8608423" cy="94052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t>INDIVIDUALIZATION</a:t>
            </a:r>
          </a:p>
        </p:txBody>
      </p:sp>
      <p:sp>
        <p:nvSpPr>
          <p:cNvPr id="6" name="Rechteck 5">
            <a:extLst>
              <a:ext uri="{FF2B5EF4-FFF2-40B4-BE49-F238E27FC236}">
                <a16:creationId xmlns:a16="http://schemas.microsoft.com/office/drawing/2014/main" id="{3D42473F-E6C1-4658-BF0A-CCC91346E4DD}"/>
              </a:ext>
            </a:extLst>
          </p:cNvPr>
          <p:cNvSpPr/>
          <p:nvPr/>
        </p:nvSpPr>
        <p:spPr>
          <a:xfrm>
            <a:off x="1295401" y="4669972"/>
            <a:ext cx="8608423" cy="94052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solidFill>
                  <a:schemeClr val="accent1"/>
                </a:solidFill>
              </a:rPr>
              <a:t>CONVENIENCE</a:t>
            </a:r>
          </a:p>
        </p:txBody>
      </p:sp>
      <p:sp>
        <p:nvSpPr>
          <p:cNvPr id="8" name="Rechteck 7">
            <a:extLst>
              <a:ext uri="{FF2B5EF4-FFF2-40B4-BE49-F238E27FC236}">
                <a16:creationId xmlns:a16="http://schemas.microsoft.com/office/drawing/2014/main" id="{8A929F8F-443D-4713-B330-77EA71046128}"/>
              </a:ext>
            </a:extLst>
          </p:cNvPr>
          <p:cNvSpPr/>
          <p:nvPr/>
        </p:nvSpPr>
        <p:spPr>
          <a:xfrm>
            <a:off x="1295401" y="3431441"/>
            <a:ext cx="8608423" cy="940526"/>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4000" dirty="0"/>
              <a:t>GAMIFICATION</a:t>
            </a:r>
          </a:p>
        </p:txBody>
      </p:sp>
    </p:spTree>
    <p:extLst>
      <p:ext uri="{BB962C8B-B14F-4D97-AF65-F5344CB8AC3E}">
        <p14:creationId xmlns:p14="http://schemas.microsoft.com/office/powerpoint/2010/main" val="3051844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7395016"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CHASING EFFICIENCY HAS BEEN THE SINGLE MOST IMPORTANT DRIVE FOR INNOVATION</a:t>
            </a:r>
          </a:p>
        </p:txBody>
      </p:sp>
      <p:sp>
        <p:nvSpPr>
          <p:cNvPr id="11" name="Rectangle 3">
            <a:extLst>
              <a:ext uri="{FF2B5EF4-FFF2-40B4-BE49-F238E27FC236}">
                <a16:creationId xmlns:a16="http://schemas.microsoft.com/office/drawing/2014/main" id="{F66580D7-2111-4F34-9DD4-1B9F43679FD6}"/>
              </a:ext>
            </a:extLst>
          </p:cNvPr>
          <p:cNvSpPr txBox="1">
            <a:spLocks noChangeArrowheads="1"/>
          </p:cNvSpPr>
          <p:nvPr>
            <p:custDataLst>
              <p:tags r:id="rId1"/>
            </p:custDataLst>
          </p:nvPr>
        </p:nvSpPr>
        <p:spPr bwMode="auto">
          <a:xfrm>
            <a:off x="2406061" y="4172251"/>
            <a:ext cx="7147242" cy="1745648"/>
          </a:xfrm>
          <a:prstGeom prst="rect">
            <a:avLst/>
          </a:prstGeom>
          <a:noFill/>
          <a:ln w="9525">
            <a:no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800" dirty="0">
                <a:solidFill>
                  <a:schemeClr val="bg1"/>
                </a:solidFill>
                <a:latin typeface="+mj-lt"/>
              </a:rPr>
              <a:t>TREND OF COMFORT IS </a:t>
            </a:r>
            <a:r>
              <a:rPr lang="de-DE" sz="2800" dirty="0">
                <a:solidFill>
                  <a:schemeClr val="accent1"/>
                </a:solidFill>
                <a:latin typeface="+mj-lt"/>
              </a:rPr>
              <a:t>EVOLVING</a:t>
            </a:r>
            <a:r>
              <a:rPr lang="de-DE" sz="2800" dirty="0">
                <a:solidFill>
                  <a:schemeClr val="bg1"/>
                </a:solidFill>
                <a:latin typeface="+mj-lt"/>
              </a:rPr>
              <a:t> INTO ONE-CLICK-ORDER</a:t>
            </a:r>
          </a:p>
          <a:p>
            <a:pPr marL="0" lvl="1" indent="0">
              <a:buClr>
                <a:schemeClr val="accent1">
                  <a:lumMod val="100000"/>
                </a:schemeClr>
              </a:buClr>
              <a:buSzPct val="100000"/>
              <a:buNone/>
            </a:pPr>
            <a:endParaRPr lang="de-DE" sz="2800" dirty="0">
              <a:solidFill>
                <a:schemeClr val="bg1"/>
              </a:solidFill>
              <a:latin typeface="+mj-lt"/>
            </a:endParaRPr>
          </a:p>
          <a:p>
            <a:pPr marL="0" lvl="1" indent="0">
              <a:buClr>
                <a:schemeClr val="accent1">
                  <a:lumMod val="100000"/>
                </a:schemeClr>
              </a:buClr>
              <a:buSzPct val="100000"/>
              <a:buNone/>
            </a:pPr>
            <a:r>
              <a:rPr lang="de-DE" sz="2800" dirty="0">
                <a:solidFill>
                  <a:schemeClr val="accent1"/>
                </a:solidFill>
                <a:latin typeface="+mj-lt"/>
              </a:rPr>
              <a:t>DATA</a:t>
            </a:r>
            <a:r>
              <a:rPr lang="de-DE" sz="2800" dirty="0">
                <a:solidFill>
                  <a:schemeClr val="bg1"/>
                </a:solidFill>
                <a:latin typeface="+mj-lt"/>
              </a:rPr>
              <a:t> IS GETTING MORE USEFULL THAN THE PRODUCT ITSELF</a:t>
            </a:r>
            <a:endParaRPr lang="de-DE" sz="2800" b="0" dirty="0">
              <a:solidFill>
                <a:schemeClr val="bg1"/>
              </a:solidFill>
              <a:latin typeface="+mj-lt"/>
            </a:endParaRPr>
          </a:p>
        </p:txBody>
      </p:sp>
      <p:grpSp>
        <p:nvGrpSpPr>
          <p:cNvPr id="4" name="Gruppieren 3">
            <a:extLst>
              <a:ext uri="{FF2B5EF4-FFF2-40B4-BE49-F238E27FC236}">
                <a16:creationId xmlns:a16="http://schemas.microsoft.com/office/drawing/2014/main" id="{B5A15309-5E4C-4101-B115-9D60923EF109}"/>
              </a:ext>
            </a:extLst>
          </p:cNvPr>
          <p:cNvGrpSpPr/>
          <p:nvPr/>
        </p:nvGrpSpPr>
        <p:grpSpPr>
          <a:xfrm>
            <a:off x="1942012" y="2424478"/>
            <a:ext cx="8090262" cy="1765433"/>
            <a:chOff x="1942012" y="2424478"/>
            <a:chExt cx="8090262" cy="1765433"/>
          </a:xfrm>
        </p:grpSpPr>
        <p:sp>
          <p:nvSpPr>
            <p:cNvPr id="2" name="Pfeil: nach rechts 1">
              <a:extLst>
                <a:ext uri="{FF2B5EF4-FFF2-40B4-BE49-F238E27FC236}">
                  <a16:creationId xmlns:a16="http://schemas.microsoft.com/office/drawing/2014/main" id="{D85C40EC-4CE0-491B-97BD-2FC4EDC27131}"/>
                </a:ext>
              </a:extLst>
            </p:cNvPr>
            <p:cNvSpPr/>
            <p:nvPr/>
          </p:nvSpPr>
          <p:spPr>
            <a:xfrm>
              <a:off x="1942012" y="3682637"/>
              <a:ext cx="8090262" cy="5072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                                     </a:t>
              </a:r>
            </a:p>
            <a:p>
              <a:pPr algn="ctr"/>
              <a:r>
                <a:rPr lang="de-DE" dirty="0"/>
                <a:t>                                      </a:t>
              </a:r>
            </a:p>
          </p:txBody>
        </p:sp>
        <p:pic>
          <p:nvPicPr>
            <p:cNvPr id="5" name="Grafik 4">
              <a:extLst>
                <a:ext uri="{FF2B5EF4-FFF2-40B4-BE49-F238E27FC236}">
                  <a16:creationId xmlns:a16="http://schemas.microsoft.com/office/drawing/2014/main" id="{779C8C32-2393-4390-87C6-677F3EC0B5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42012" y="2866753"/>
              <a:ext cx="1124494" cy="1124494"/>
            </a:xfrm>
            <a:prstGeom prst="rect">
              <a:avLst/>
            </a:prstGeom>
          </p:spPr>
        </p:pic>
        <p:sp>
          <p:nvSpPr>
            <p:cNvPr id="7" name="Freeform 907">
              <a:extLst>
                <a:ext uri="{FF2B5EF4-FFF2-40B4-BE49-F238E27FC236}">
                  <a16:creationId xmlns:a16="http://schemas.microsoft.com/office/drawing/2014/main" id="{4BDF48A5-80C0-4D7F-8174-19CDB348F509}"/>
                </a:ext>
              </a:extLst>
            </p:cNvPr>
            <p:cNvSpPr>
              <a:spLocks noChangeAspect="1" noEditPoints="1"/>
            </p:cNvSpPr>
            <p:nvPr/>
          </p:nvSpPr>
          <p:spPr bwMode="auto">
            <a:xfrm>
              <a:off x="6340928" y="2912601"/>
              <a:ext cx="665643" cy="719826"/>
            </a:xfrm>
            <a:custGeom>
              <a:avLst/>
              <a:gdLst>
                <a:gd name="T0" fmla="*/ 502 w 544"/>
                <a:gd name="T1" fmla="*/ 585 h 585"/>
                <a:gd name="T2" fmla="*/ 0 w 544"/>
                <a:gd name="T3" fmla="*/ 543 h 585"/>
                <a:gd name="T4" fmla="*/ 42 w 544"/>
                <a:gd name="T5" fmla="*/ 83 h 585"/>
                <a:gd name="T6" fmla="*/ 84 w 544"/>
                <a:gd name="T7" fmla="*/ 52 h 585"/>
                <a:gd name="T8" fmla="*/ 157 w 544"/>
                <a:gd name="T9" fmla="*/ 0 h 585"/>
                <a:gd name="T10" fmla="*/ 209 w 544"/>
                <a:gd name="T11" fmla="*/ 83 h 585"/>
                <a:gd name="T12" fmla="*/ 334 w 544"/>
                <a:gd name="T13" fmla="*/ 52 h 585"/>
                <a:gd name="T14" fmla="*/ 408 w 544"/>
                <a:gd name="T15" fmla="*/ 0 h 585"/>
                <a:gd name="T16" fmla="*/ 460 w 544"/>
                <a:gd name="T17" fmla="*/ 83 h 585"/>
                <a:gd name="T18" fmla="*/ 544 w 544"/>
                <a:gd name="T19" fmla="*/ 125 h 585"/>
                <a:gd name="T20" fmla="*/ 136 w 544"/>
                <a:gd name="T21" fmla="*/ 303 h 585"/>
                <a:gd name="T22" fmla="*/ 42 w 544"/>
                <a:gd name="T23" fmla="*/ 209 h 585"/>
                <a:gd name="T24" fmla="*/ 136 w 544"/>
                <a:gd name="T25" fmla="*/ 303 h 585"/>
                <a:gd name="T26" fmla="*/ 136 w 544"/>
                <a:gd name="T27" fmla="*/ 324 h 585"/>
                <a:gd name="T28" fmla="*/ 42 w 544"/>
                <a:gd name="T29" fmla="*/ 428 h 585"/>
                <a:gd name="T30" fmla="*/ 136 w 544"/>
                <a:gd name="T31" fmla="*/ 543 h 585"/>
                <a:gd name="T32" fmla="*/ 42 w 544"/>
                <a:gd name="T33" fmla="*/ 449 h 585"/>
                <a:gd name="T34" fmla="*/ 136 w 544"/>
                <a:gd name="T35" fmla="*/ 543 h 585"/>
                <a:gd name="T36" fmla="*/ 157 w 544"/>
                <a:gd name="T37" fmla="*/ 41 h 585"/>
                <a:gd name="T38" fmla="*/ 125 w 544"/>
                <a:gd name="T39" fmla="*/ 52 h 585"/>
                <a:gd name="T40" fmla="*/ 136 w 544"/>
                <a:gd name="T41" fmla="*/ 156 h 585"/>
                <a:gd name="T42" fmla="*/ 167 w 544"/>
                <a:gd name="T43" fmla="*/ 146 h 585"/>
                <a:gd name="T44" fmla="*/ 261 w 544"/>
                <a:gd name="T45" fmla="*/ 303 h 585"/>
                <a:gd name="T46" fmla="*/ 157 w 544"/>
                <a:gd name="T47" fmla="*/ 209 h 585"/>
                <a:gd name="T48" fmla="*/ 261 w 544"/>
                <a:gd name="T49" fmla="*/ 303 h 585"/>
                <a:gd name="T50" fmla="*/ 261 w 544"/>
                <a:gd name="T51" fmla="*/ 324 h 585"/>
                <a:gd name="T52" fmla="*/ 157 w 544"/>
                <a:gd name="T53" fmla="*/ 428 h 585"/>
                <a:gd name="T54" fmla="*/ 261 w 544"/>
                <a:gd name="T55" fmla="*/ 543 h 585"/>
                <a:gd name="T56" fmla="*/ 157 w 544"/>
                <a:gd name="T57" fmla="*/ 449 h 585"/>
                <a:gd name="T58" fmla="*/ 261 w 544"/>
                <a:gd name="T59" fmla="*/ 543 h 585"/>
                <a:gd name="T60" fmla="*/ 387 w 544"/>
                <a:gd name="T61" fmla="*/ 209 h 585"/>
                <a:gd name="T62" fmla="*/ 282 w 544"/>
                <a:gd name="T63" fmla="*/ 303 h 585"/>
                <a:gd name="T64" fmla="*/ 387 w 544"/>
                <a:gd name="T65" fmla="*/ 428 h 585"/>
                <a:gd name="T66" fmla="*/ 282 w 544"/>
                <a:gd name="T67" fmla="*/ 324 h 585"/>
                <a:gd name="T68" fmla="*/ 387 w 544"/>
                <a:gd name="T69" fmla="*/ 428 h 585"/>
                <a:gd name="T70" fmla="*/ 387 w 544"/>
                <a:gd name="T71" fmla="*/ 449 h 585"/>
                <a:gd name="T72" fmla="*/ 282 w 544"/>
                <a:gd name="T73" fmla="*/ 543 h 585"/>
                <a:gd name="T74" fmla="*/ 418 w 544"/>
                <a:gd name="T75" fmla="*/ 52 h 585"/>
                <a:gd name="T76" fmla="*/ 387 w 544"/>
                <a:gd name="T77" fmla="*/ 41 h 585"/>
                <a:gd name="T78" fmla="*/ 376 w 544"/>
                <a:gd name="T79" fmla="*/ 146 h 585"/>
                <a:gd name="T80" fmla="*/ 408 w 544"/>
                <a:gd name="T81" fmla="*/ 156 h 585"/>
                <a:gd name="T82" fmla="*/ 418 w 544"/>
                <a:gd name="T83" fmla="*/ 52 h 585"/>
                <a:gd name="T84" fmla="*/ 502 w 544"/>
                <a:gd name="T85" fmla="*/ 209 h 585"/>
                <a:gd name="T86" fmla="*/ 408 w 544"/>
                <a:gd name="T87" fmla="*/ 303 h 585"/>
                <a:gd name="T88" fmla="*/ 502 w 544"/>
                <a:gd name="T89" fmla="*/ 428 h 585"/>
                <a:gd name="T90" fmla="*/ 408 w 544"/>
                <a:gd name="T91" fmla="*/ 324 h 585"/>
                <a:gd name="T92" fmla="*/ 502 w 544"/>
                <a:gd name="T93" fmla="*/ 428 h 585"/>
                <a:gd name="T94" fmla="*/ 502 w 544"/>
                <a:gd name="T95" fmla="*/ 449 h 585"/>
                <a:gd name="T96" fmla="*/ 408 w 544"/>
                <a:gd name="T97" fmla="*/ 543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4" h="585">
                  <a:moveTo>
                    <a:pt x="544" y="543"/>
                  </a:moveTo>
                  <a:cubicBezTo>
                    <a:pt x="544" y="566"/>
                    <a:pt x="525" y="585"/>
                    <a:pt x="502" y="585"/>
                  </a:cubicBezTo>
                  <a:cubicBezTo>
                    <a:pt x="42" y="585"/>
                    <a:pt x="42" y="585"/>
                    <a:pt x="42" y="585"/>
                  </a:cubicBezTo>
                  <a:cubicBezTo>
                    <a:pt x="19" y="585"/>
                    <a:pt x="0" y="566"/>
                    <a:pt x="0" y="543"/>
                  </a:cubicBezTo>
                  <a:cubicBezTo>
                    <a:pt x="0" y="125"/>
                    <a:pt x="0" y="125"/>
                    <a:pt x="0" y="125"/>
                  </a:cubicBezTo>
                  <a:cubicBezTo>
                    <a:pt x="0" y="102"/>
                    <a:pt x="19" y="83"/>
                    <a:pt x="42" y="83"/>
                  </a:cubicBezTo>
                  <a:cubicBezTo>
                    <a:pt x="84" y="83"/>
                    <a:pt x="84" y="83"/>
                    <a:pt x="84" y="83"/>
                  </a:cubicBezTo>
                  <a:cubicBezTo>
                    <a:pt x="84" y="52"/>
                    <a:pt x="84" y="52"/>
                    <a:pt x="84" y="52"/>
                  </a:cubicBezTo>
                  <a:cubicBezTo>
                    <a:pt x="84" y="23"/>
                    <a:pt x="107" y="0"/>
                    <a:pt x="136" y="0"/>
                  </a:cubicBezTo>
                  <a:cubicBezTo>
                    <a:pt x="157" y="0"/>
                    <a:pt x="157" y="0"/>
                    <a:pt x="157" y="0"/>
                  </a:cubicBezTo>
                  <a:cubicBezTo>
                    <a:pt x="185" y="0"/>
                    <a:pt x="209" y="23"/>
                    <a:pt x="209" y="52"/>
                  </a:cubicBezTo>
                  <a:cubicBezTo>
                    <a:pt x="209" y="83"/>
                    <a:pt x="209" y="83"/>
                    <a:pt x="209" y="83"/>
                  </a:cubicBezTo>
                  <a:cubicBezTo>
                    <a:pt x="334" y="83"/>
                    <a:pt x="334" y="83"/>
                    <a:pt x="334" y="83"/>
                  </a:cubicBezTo>
                  <a:cubicBezTo>
                    <a:pt x="334" y="52"/>
                    <a:pt x="334" y="52"/>
                    <a:pt x="334" y="52"/>
                  </a:cubicBezTo>
                  <a:cubicBezTo>
                    <a:pt x="334" y="23"/>
                    <a:pt x="358" y="0"/>
                    <a:pt x="387" y="0"/>
                  </a:cubicBezTo>
                  <a:cubicBezTo>
                    <a:pt x="408" y="0"/>
                    <a:pt x="408" y="0"/>
                    <a:pt x="408" y="0"/>
                  </a:cubicBezTo>
                  <a:cubicBezTo>
                    <a:pt x="436" y="0"/>
                    <a:pt x="460" y="23"/>
                    <a:pt x="460" y="52"/>
                  </a:cubicBezTo>
                  <a:cubicBezTo>
                    <a:pt x="460" y="83"/>
                    <a:pt x="460" y="83"/>
                    <a:pt x="460" y="83"/>
                  </a:cubicBezTo>
                  <a:cubicBezTo>
                    <a:pt x="502" y="83"/>
                    <a:pt x="502" y="83"/>
                    <a:pt x="502" y="83"/>
                  </a:cubicBezTo>
                  <a:cubicBezTo>
                    <a:pt x="525" y="83"/>
                    <a:pt x="544" y="102"/>
                    <a:pt x="544" y="125"/>
                  </a:cubicBezTo>
                  <a:lnTo>
                    <a:pt x="544" y="543"/>
                  </a:lnTo>
                  <a:close/>
                  <a:moveTo>
                    <a:pt x="136" y="303"/>
                  </a:moveTo>
                  <a:cubicBezTo>
                    <a:pt x="136" y="209"/>
                    <a:pt x="136" y="209"/>
                    <a:pt x="136" y="209"/>
                  </a:cubicBezTo>
                  <a:cubicBezTo>
                    <a:pt x="42" y="209"/>
                    <a:pt x="42" y="209"/>
                    <a:pt x="42" y="209"/>
                  </a:cubicBezTo>
                  <a:cubicBezTo>
                    <a:pt x="42" y="303"/>
                    <a:pt x="42" y="303"/>
                    <a:pt x="42" y="303"/>
                  </a:cubicBezTo>
                  <a:lnTo>
                    <a:pt x="136" y="303"/>
                  </a:lnTo>
                  <a:close/>
                  <a:moveTo>
                    <a:pt x="136" y="428"/>
                  </a:moveTo>
                  <a:cubicBezTo>
                    <a:pt x="136" y="324"/>
                    <a:pt x="136" y="324"/>
                    <a:pt x="136" y="324"/>
                  </a:cubicBezTo>
                  <a:cubicBezTo>
                    <a:pt x="42" y="324"/>
                    <a:pt x="42" y="324"/>
                    <a:pt x="42" y="324"/>
                  </a:cubicBezTo>
                  <a:cubicBezTo>
                    <a:pt x="42" y="428"/>
                    <a:pt x="42" y="428"/>
                    <a:pt x="42" y="428"/>
                  </a:cubicBezTo>
                  <a:lnTo>
                    <a:pt x="136" y="428"/>
                  </a:lnTo>
                  <a:close/>
                  <a:moveTo>
                    <a:pt x="136" y="543"/>
                  </a:moveTo>
                  <a:cubicBezTo>
                    <a:pt x="136" y="449"/>
                    <a:pt x="136" y="449"/>
                    <a:pt x="136" y="449"/>
                  </a:cubicBezTo>
                  <a:cubicBezTo>
                    <a:pt x="42" y="449"/>
                    <a:pt x="42" y="449"/>
                    <a:pt x="42" y="449"/>
                  </a:cubicBezTo>
                  <a:cubicBezTo>
                    <a:pt x="42" y="543"/>
                    <a:pt x="42" y="543"/>
                    <a:pt x="42" y="543"/>
                  </a:cubicBezTo>
                  <a:lnTo>
                    <a:pt x="136" y="543"/>
                  </a:lnTo>
                  <a:close/>
                  <a:moveTo>
                    <a:pt x="167" y="52"/>
                  </a:moveTo>
                  <a:cubicBezTo>
                    <a:pt x="167" y="46"/>
                    <a:pt x="162" y="41"/>
                    <a:pt x="157" y="41"/>
                  </a:cubicBezTo>
                  <a:cubicBezTo>
                    <a:pt x="136" y="41"/>
                    <a:pt x="136" y="41"/>
                    <a:pt x="136" y="41"/>
                  </a:cubicBezTo>
                  <a:cubicBezTo>
                    <a:pt x="130" y="41"/>
                    <a:pt x="125" y="46"/>
                    <a:pt x="125" y="52"/>
                  </a:cubicBezTo>
                  <a:cubicBezTo>
                    <a:pt x="125" y="146"/>
                    <a:pt x="125" y="146"/>
                    <a:pt x="125" y="146"/>
                  </a:cubicBezTo>
                  <a:cubicBezTo>
                    <a:pt x="125" y="151"/>
                    <a:pt x="130" y="156"/>
                    <a:pt x="136" y="156"/>
                  </a:cubicBezTo>
                  <a:cubicBezTo>
                    <a:pt x="157" y="156"/>
                    <a:pt x="157" y="156"/>
                    <a:pt x="157" y="156"/>
                  </a:cubicBezTo>
                  <a:cubicBezTo>
                    <a:pt x="162" y="156"/>
                    <a:pt x="167" y="151"/>
                    <a:pt x="167" y="146"/>
                  </a:cubicBezTo>
                  <a:lnTo>
                    <a:pt x="167" y="52"/>
                  </a:lnTo>
                  <a:close/>
                  <a:moveTo>
                    <a:pt x="261" y="303"/>
                  </a:moveTo>
                  <a:cubicBezTo>
                    <a:pt x="261" y="209"/>
                    <a:pt x="261" y="209"/>
                    <a:pt x="261" y="209"/>
                  </a:cubicBezTo>
                  <a:cubicBezTo>
                    <a:pt x="157" y="209"/>
                    <a:pt x="157" y="209"/>
                    <a:pt x="157" y="209"/>
                  </a:cubicBezTo>
                  <a:cubicBezTo>
                    <a:pt x="157" y="303"/>
                    <a:pt x="157" y="303"/>
                    <a:pt x="157" y="303"/>
                  </a:cubicBezTo>
                  <a:lnTo>
                    <a:pt x="261" y="303"/>
                  </a:lnTo>
                  <a:close/>
                  <a:moveTo>
                    <a:pt x="261" y="428"/>
                  </a:moveTo>
                  <a:cubicBezTo>
                    <a:pt x="261" y="324"/>
                    <a:pt x="261" y="324"/>
                    <a:pt x="261" y="324"/>
                  </a:cubicBezTo>
                  <a:cubicBezTo>
                    <a:pt x="157" y="324"/>
                    <a:pt x="157" y="324"/>
                    <a:pt x="157" y="324"/>
                  </a:cubicBezTo>
                  <a:cubicBezTo>
                    <a:pt x="157" y="428"/>
                    <a:pt x="157" y="428"/>
                    <a:pt x="157" y="428"/>
                  </a:cubicBezTo>
                  <a:lnTo>
                    <a:pt x="261" y="428"/>
                  </a:lnTo>
                  <a:close/>
                  <a:moveTo>
                    <a:pt x="261" y="543"/>
                  </a:moveTo>
                  <a:cubicBezTo>
                    <a:pt x="261" y="449"/>
                    <a:pt x="261" y="449"/>
                    <a:pt x="261" y="449"/>
                  </a:cubicBezTo>
                  <a:cubicBezTo>
                    <a:pt x="157" y="449"/>
                    <a:pt x="157" y="449"/>
                    <a:pt x="157" y="449"/>
                  </a:cubicBezTo>
                  <a:cubicBezTo>
                    <a:pt x="157" y="543"/>
                    <a:pt x="157" y="543"/>
                    <a:pt x="157" y="543"/>
                  </a:cubicBezTo>
                  <a:lnTo>
                    <a:pt x="261" y="543"/>
                  </a:lnTo>
                  <a:close/>
                  <a:moveTo>
                    <a:pt x="387" y="303"/>
                  </a:moveTo>
                  <a:cubicBezTo>
                    <a:pt x="387" y="209"/>
                    <a:pt x="387" y="209"/>
                    <a:pt x="387" y="209"/>
                  </a:cubicBezTo>
                  <a:cubicBezTo>
                    <a:pt x="282" y="209"/>
                    <a:pt x="282" y="209"/>
                    <a:pt x="282" y="209"/>
                  </a:cubicBezTo>
                  <a:cubicBezTo>
                    <a:pt x="282" y="303"/>
                    <a:pt x="282" y="303"/>
                    <a:pt x="282" y="303"/>
                  </a:cubicBezTo>
                  <a:lnTo>
                    <a:pt x="387" y="303"/>
                  </a:lnTo>
                  <a:close/>
                  <a:moveTo>
                    <a:pt x="387" y="428"/>
                  </a:moveTo>
                  <a:cubicBezTo>
                    <a:pt x="387" y="324"/>
                    <a:pt x="387" y="324"/>
                    <a:pt x="387" y="324"/>
                  </a:cubicBezTo>
                  <a:cubicBezTo>
                    <a:pt x="282" y="324"/>
                    <a:pt x="282" y="324"/>
                    <a:pt x="282" y="324"/>
                  </a:cubicBezTo>
                  <a:cubicBezTo>
                    <a:pt x="282" y="428"/>
                    <a:pt x="282" y="428"/>
                    <a:pt x="282" y="428"/>
                  </a:cubicBezTo>
                  <a:lnTo>
                    <a:pt x="387" y="428"/>
                  </a:lnTo>
                  <a:close/>
                  <a:moveTo>
                    <a:pt x="387" y="543"/>
                  </a:moveTo>
                  <a:cubicBezTo>
                    <a:pt x="387" y="449"/>
                    <a:pt x="387" y="449"/>
                    <a:pt x="387" y="449"/>
                  </a:cubicBezTo>
                  <a:cubicBezTo>
                    <a:pt x="282" y="449"/>
                    <a:pt x="282" y="449"/>
                    <a:pt x="282" y="449"/>
                  </a:cubicBezTo>
                  <a:cubicBezTo>
                    <a:pt x="282" y="543"/>
                    <a:pt x="282" y="543"/>
                    <a:pt x="282" y="543"/>
                  </a:cubicBezTo>
                  <a:lnTo>
                    <a:pt x="387" y="543"/>
                  </a:lnTo>
                  <a:close/>
                  <a:moveTo>
                    <a:pt x="418" y="52"/>
                  </a:moveTo>
                  <a:cubicBezTo>
                    <a:pt x="418" y="46"/>
                    <a:pt x="413" y="41"/>
                    <a:pt x="408" y="41"/>
                  </a:cubicBezTo>
                  <a:cubicBezTo>
                    <a:pt x="387" y="41"/>
                    <a:pt x="387" y="41"/>
                    <a:pt x="387" y="41"/>
                  </a:cubicBezTo>
                  <a:cubicBezTo>
                    <a:pt x="381" y="41"/>
                    <a:pt x="376" y="46"/>
                    <a:pt x="376" y="52"/>
                  </a:cubicBezTo>
                  <a:cubicBezTo>
                    <a:pt x="376" y="146"/>
                    <a:pt x="376" y="146"/>
                    <a:pt x="376" y="146"/>
                  </a:cubicBezTo>
                  <a:cubicBezTo>
                    <a:pt x="376" y="151"/>
                    <a:pt x="381" y="156"/>
                    <a:pt x="387" y="156"/>
                  </a:cubicBezTo>
                  <a:cubicBezTo>
                    <a:pt x="408" y="156"/>
                    <a:pt x="408" y="156"/>
                    <a:pt x="408" y="156"/>
                  </a:cubicBezTo>
                  <a:cubicBezTo>
                    <a:pt x="413" y="156"/>
                    <a:pt x="418" y="151"/>
                    <a:pt x="418" y="146"/>
                  </a:cubicBezTo>
                  <a:lnTo>
                    <a:pt x="418" y="52"/>
                  </a:lnTo>
                  <a:close/>
                  <a:moveTo>
                    <a:pt x="502" y="303"/>
                  </a:moveTo>
                  <a:cubicBezTo>
                    <a:pt x="502" y="209"/>
                    <a:pt x="502" y="209"/>
                    <a:pt x="502" y="209"/>
                  </a:cubicBezTo>
                  <a:cubicBezTo>
                    <a:pt x="408" y="209"/>
                    <a:pt x="408" y="209"/>
                    <a:pt x="408" y="209"/>
                  </a:cubicBezTo>
                  <a:cubicBezTo>
                    <a:pt x="408" y="303"/>
                    <a:pt x="408" y="303"/>
                    <a:pt x="408" y="303"/>
                  </a:cubicBezTo>
                  <a:lnTo>
                    <a:pt x="502" y="303"/>
                  </a:lnTo>
                  <a:close/>
                  <a:moveTo>
                    <a:pt x="502" y="428"/>
                  </a:moveTo>
                  <a:cubicBezTo>
                    <a:pt x="502" y="324"/>
                    <a:pt x="502" y="324"/>
                    <a:pt x="502" y="324"/>
                  </a:cubicBezTo>
                  <a:cubicBezTo>
                    <a:pt x="408" y="324"/>
                    <a:pt x="408" y="324"/>
                    <a:pt x="408" y="324"/>
                  </a:cubicBezTo>
                  <a:cubicBezTo>
                    <a:pt x="408" y="428"/>
                    <a:pt x="408" y="428"/>
                    <a:pt x="408" y="428"/>
                  </a:cubicBezTo>
                  <a:lnTo>
                    <a:pt x="502" y="428"/>
                  </a:lnTo>
                  <a:close/>
                  <a:moveTo>
                    <a:pt x="502" y="543"/>
                  </a:moveTo>
                  <a:cubicBezTo>
                    <a:pt x="502" y="449"/>
                    <a:pt x="502" y="449"/>
                    <a:pt x="502" y="449"/>
                  </a:cubicBezTo>
                  <a:cubicBezTo>
                    <a:pt x="408" y="449"/>
                    <a:pt x="408" y="449"/>
                    <a:pt x="408" y="449"/>
                  </a:cubicBezTo>
                  <a:cubicBezTo>
                    <a:pt x="408" y="543"/>
                    <a:pt x="408" y="543"/>
                    <a:pt x="408" y="543"/>
                  </a:cubicBezTo>
                  <a:lnTo>
                    <a:pt x="502" y="543"/>
                  </a:lnTo>
                  <a:close/>
                </a:path>
              </a:pathLst>
            </a:custGeom>
            <a:solidFill>
              <a:schemeClr val="bg1"/>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de-DE" dirty="0"/>
            </a:p>
          </p:txBody>
        </p:sp>
        <p:sp>
          <p:nvSpPr>
            <p:cNvPr id="9" name="Rechteck 8">
              <a:extLst>
                <a:ext uri="{FF2B5EF4-FFF2-40B4-BE49-F238E27FC236}">
                  <a16:creationId xmlns:a16="http://schemas.microsoft.com/office/drawing/2014/main" id="{4B409CBF-0317-45CA-BAD0-D03B882C97B0}"/>
                </a:ext>
              </a:extLst>
            </p:cNvPr>
            <p:cNvSpPr/>
            <p:nvPr/>
          </p:nvSpPr>
          <p:spPr>
            <a:xfrm>
              <a:off x="7333753" y="2797299"/>
              <a:ext cx="1314881" cy="1107996"/>
            </a:xfrm>
            <a:prstGeom prst="rect">
              <a:avLst/>
            </a:prstGeom>
          </p:spPr>
          <p:txBody>
            <a:bodyPr wrap="square">
              <a:spAutoFit/>
            </a:bodyPr>
            <a:lstStyle/>
            <a:p>
              <a:pPr marL="0" lvl="1" indent="0">
                <a:buClr>
                  <a:schemeClr val="accent1">
                    <a:lumMod val="100000"/>
                  </a:schemeClr>
                </a:buClr>
                <a:buSzPct val="100000"/>
                <a:buNone/>
              </a:pPr>
              <a:r>
                <a:rPr lang="de-DE" sz="6600" dirty="0" err="1">
                  <a:solidFill>
                    <a:schemeClr val="accent1"/>
                  </a:solidFill>
                </a:rPr>
                <a:t>e</a:t>
              </a:r>
              <a:r>
                <a:rPr lang="de-DE" sz="6600" dirty="0" err="1">
                  <a:solidFill>
                    <a:schemeClr val="bg1"/>
                  </a:solidFill>
                </a:rPr>
                <a:t>.</a:t>
              </a:r>
              <a:r>
                <a:rPr lang="de-DE" sz="6600" dirty="0" err="1">
                  <a:solidFill>
                    <a:schemeClr val="accent1"/>
                  </a:solidFill>
                </a:rPr>
                <a:t>Co</a:t>
              </a:r>
              <a:endParaRPr lang="de-DE" sz="6600" dirty="0">
                <a:solidFill>
                  <a:schemeClr val="accent1"/>
                </a:solidFill>
              </a:endParaRPr>
            </a:p>
          </p:txBody>
        </p:sp>
        <p:pic>
          <p:nvPicPr>
            <p:cNvPr id="13" name="Grafik 12">
              <a:extLst>
                <a:ext uri="{FF2B5EF4-FFF2-40B4-BE49-F238E27FC236}">
                  <a16:creationId xmlns:a16="http://schemas.microsoft.com/office/drawing/2014/main" id="{385D1E3C-7724-49E5-826D-D400ABB145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815" y="2424478"/>
              <a:ext cx="1042458" cy="1042458"/>
            </a:xfrm>
            <a:prstGeom prst="rect">
              <a:avLst/>
            </a:prstGeom>
          </p:spPr>
        </p:pic>
      </p:grpSp>
      <p:cxnSp>
        <p:nvCxnSpPr>
          <p:cNvPr id="12" name="Gerader Verbinder 11">
            <a:extLst>
              <a:ext uri="{FF2B5EF4-FFF2-40B4-BE49-F238E27FC236}">
                <a16:creationId xmlns:a16="http://schemas.microsoft.com/office/drawing/2014/main" id="{421D6D5D-DAF0-4DB3-8D04-AA61F7464DCD}"/>
              </a:ext>
            </a:extLst>
          </p:cNvPr>
          <p:cNvCxnSpPr>
            <a:cxnSpLocks/>
          </p:cNvCxnSpPr>
          <p:nvPr/>
        </p:nvCxnSpPr>
        <p:spPr>
          <a:xfrm>
            <a:off x="2319337" y="4305300"/>
            <a:ext cx="0" cy="147955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420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SUBSIDIZATION OF CHARGING IS ATTRACTING CUSTOMERS RIGHT </a:t>
            </a:r>
            <a:r>
              <a:rPr lang="de-DE" sz="4000" dirty="0">
                <a:solidFill>
                  <a:schemeClr val="accent1"/>
                </a:solidFill>
                <a:latin typeface="Agency FB" panose="020B0503020202020204" pitchFamily="34" charset="0"/>
              </a:rPr>
              <a:t>NOW</a:t>
            </a:r>
          </a:p>
        </p:txBody>
      </p:sp>
      <p:sp>
        <p:nvSpPr>
          <p:cNvPr id="11" name="Rectangle 3">
            <a:extLst>
              <a:ext uri="{FF2B5EF4-FFF2-40B4-BE49-F238E27FC236}">
                <a16:creationId xmlns:a16="http://schemas.microsoft.com/office/drawing/2014/main" id="{F66580D7-2111-4F34-9DD4-1B9F43679FD6}"/>
              </a:ext>
            </a:extLst>
          </p:cNvPr>
          <p:cNvSpPr txBox="1">
            <a:spLocks noChangeArrowheads="1"/>
          </p:cNvSpPr>
          <p:nvPr>
            <p:custDataLst>
              <p:tags r:id="rId1"/>
            </p:custDataLst>
          </p:nvPr>
        </p:nvSpPr>
        <p:spPr bwMode="auto">
          <a:xfrm rot="10800000" flipH="1" flipV="1">
            <a:off x="783771" y="2621281"/>
            <a:ext cx="2220686" cy="2395219"/>
          </a:xfrm>
          <a:prstGeom prst="rect">
            <a:avLst/>
          </a:prstGeom>
          <a:noFill/>
          <a:ln w="9525">
            <a:solidFill>
              <a:schemeClr val="accent1"/>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800" b="0" dirty="0">
                <a:solidFill>
                  <a:schemeClr val="bg1"/>
                </a:solidFill>
                <a:latin typeface="+mj-lt"/>
              </a:rPr>
              <a:t>SUPERMARKETS</a:t>
            </a:r>
          </a:p>
          <a:p>
            <a:pPr marL="0" lvl="1" indent="0">
              <a:buClr>
                <a:schemeClr val="accent1">
                  <a:lumMod val="100000"/>
                </a:schemeClr>
              </a:buClr>
              <a:buSzPct val="100000"/>
              <a:buNone/>
            </a:pPr>
            <a:r>
              <a:rPr lang="de-DE" sz="2800" b="0" dirty="0">
                <a:solidFill>
                  <a:schemeClr val="bg1"/>
                </a:solidFill>
                <a:latin typeface="+mj-lt"/>
              </a:rPr>
              <a:t>FITNESS-CENTERS</a:t>
            </a:r>
          </a:p>
          <a:p>
            <a:pPr marL="0" lvl="1" indent="0">
              <a:buClr>
                <a:schemeClr val="accent1">
                  <a:lumMod val="100000"/>
                </a:schemeClr>
              </a:buClr>
              <a:buSzPct val="100000"/>
              <a:buNone/>
            </a:pPr>
            <a:r>
              <a:rPr lang="de-DE" sz="2800" dirty="0">
                <a:solidFill>
                  <a:schemeClr val="bg1"/>
                </a:solidFill>
                <a:latin typeface="+mj-lt"/>
              </a:rPr>
              <a:t>DIY-WAREHOUSE</a:t>
            </a:r>
          </a:p>
          <a:p>
            <a:pPr marL="0" lvl="1" indent="0">
              <a:buClr>
                <a:schemeClr val="accent1">
                  <a:lumMod val="100000"/>
                </a:schemeClr>
              </a:buClr>
              <a:buSzPct val="100000"/>
              <a:buNone/>
            </a:pPr>
            <a:r>
              <a:rPr lang="de-DE" sz="2800" b="0" dirty="0">
                <a:solidFill>
                  <a:schemeClr val="bg1"/>
                </a:solidFill>
                <a:latin typeface="+mj-lt"/>
              </a:rPr>
              <a:t>FURNITURE SHOP</a:t>
            </a:r>
          </a:p>
          <a:p>
            <a:pPr marL="0" lvl="1" indent="0">
              <a:buClr>
                <a:schemeClr val="accent1">
                  <a:lumMod val="100000"/>
                </a:schemeClr>
              </a:buClr>
              <a:buSzPct val="100000"/>
              <a:buNone/>
            </a:pPr>
            <a:endParaRPr lang="de-DE" sz="2800" b="0" dirty="0">
              <a:solidFill>
                <a:schemeClr val="bg1"/>
              </a:solidFill>
              <a:latin typeface="+mj-lt"/>
            </a:endParaRPr>
          </a:p>
          <a:p>
            <a:pPr marL="0" lvl="1" indent="0">
              <a:buClr>
                <a:schemeClr val="accent1">
                  <a:lumMod val="100000"/>
                </a:schemeClr>
              </a:buClr>
              <a:buSzPct val="100000"/>
              <a:buNone/>
            </a:pPr>
            <a:endParaRPr lang="de-DE" sz="2800" b="0" dirty="0">
              <a:solidFill>
                <a:schemeClr val="bg1"/>
              </a:solidFill>
              <a:latin typeface="+mj-lt"/>
            </a:endParaRPr>
          </a:p>
        </p:txBody>
      </p:sp>
      <p:sp>
        <p:nvSpPr>
          <p:cNvPr id="13" name="Rechteck 12">
            <a:extLst>
              <a:ext uri="{FF2B5EF4-FFF2-40B4-BE49-F238E27FC236}">
                <a16:creationId xmlns:a16="http://schemas.microsoft.com/office/drawing/2014/main" id="{BEEBD94D-DD8D-4DBD-8F38-DA3FACDEC4AA}"/>
              </a:ext>
            </a:extLst>
          </p:cNvPr>
          <p:cNvSpPr/>
          <p:nvPr>
            <p:custDataLst>
              <p:tags r:id="rId2"/>
            </p:custDataLst>
          </p:nvPr>
        </p:nvSpPr>
        <p:spPr bwMode="auto">
          <a:xfrm>
            <a:off x="783771" y="2151017"/>
            <a:ext cx="2220686" cy="470264"/>
          </a:xfrm>
          <a:prstGeom prst="rect">
            <a:avLst/>
          </a:prstGeom>
          <a:solidFill>
            <a:schemeClr val="accent1"/>
          </a:solidFill>
          <a:ln w="9525">
            <a:solidFill>
              <a:schemeClr val="accent1"/>
            </a:solidFill>
            <a:miter lim="800000"/>
            <a:headEnd/>
            <a:tailEnd/>
          </a:ln>
          <a:effectLst/>
        </p:spPr>
        <p:txBody>
          <a:bodyPr lIns="90000" tIns="46800" rIns="90000" bIns="46800" anchor="ctr"/>
          <a:lstStyle/>
          <a:p>
            <a:pPr algn="ctr" eaLnBrk="0" hangingPunct="0">
              <a:spcAft>
                <a:spcPct val="0"/>
              </a:spcAft>
            </a:pPr>
            <a:r>
              <a:rPr lang="de-DE" sz="2800" dirty="0">
                <a:solidFill>
                  <a:schemeClr val="bg1"/>
                </a:solidFill>
                <a:latin typeface="+mj-lt"/>
              </a:rPr>
              <a:t>WHO?</a:t>
            </a:r>
          </a:p>
        </p:txBody>
      </p:sp>
      <p:sp>
        <p:nvSpPr>
          <p:cNvPr id="14" name="Rectangle 3">
            <a:extLst>
              <a:ext uri="{FF2B5EF4-FFF2-40B4-BE49-F238E27FC236}">
                <a16:creationId xmlns:a16="http://schemas.microsoft.com/office/drawing/2014/main" id="{4B4EFEA8-64E8-4480-9BE2-C58FA9C8C703}"/>
              </a:ext>
            </a:extLst>
          </p:cNvPr>
          <p:cNvSpPr txBox="1">
            <a:spLocks noChangeArrowheads="1"/>
          </p:cNvSpPr>
          <p:nvPr>
            <p:custDataLst>
              <p:tags r:id="rId3"/>
            </p:custDataLst>
          </p:nvPr>
        </p:nvSpPr>
        <p:spPr bwMode="auto">
          <a:xfrm>
            <a:off x="3300911" y="2151017"/>
            <a:ext cx="7802518" cy="2995749"/>
          </a:xfrm>
          <a:prstGeom prst="rect">
            <a:avLst/>
          </a:prstGeom>
          <a:noFill/>
          <a:ln w="9525">
            <a:no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800" b="0" dirty="0">
                <a:solidFill>
                  <a:schemeClr val="bg1"/>
                </a:solidFill>
                <a:latin typeface="+mj-lt"/>
              </a:rPr>
              <a:t>IF</a:t>
            </a:r>
            <a:r>
              <a:rPr lang="de-DE" sz="2800" dirty="0">
                <a:solidFill>
                  <a:schemeClr val="bg1"/>
                </a:solidFill>
                <a:latin typeface="+mj-lt"/>
              </a:rPr>
              <a:t> YOU GET INTO YOUR CAR AND SEARCH FOR A PLACE TO SHOP, SELECTED PARTNERS WILL OFFER YOU A </a:t>
            </a:r>
            <a:r>
              <a:rPr lang="de-DE" sz="2800" dirty="0">
                <a:solidFill>
                  <a:schemeClr val="accent1"/>
                </a:solidFill>
                <a:latin typeface="+mj-lt"/>
              </a:rPr>
              <a:t>CHARGING </a:t>
            </a:r>
            <a:r>
              <a:rPr lang="de-DE" sz="2800" dirty="0">
                <a:solidFill>
                  <a:schemeClr val="bg1"/>
                </a:solidFill>
                <a:latin typeface="+mj-lt"/>
              </a:rPr>
              <a:t>DEAL.</a:t>
            </a:r>
          </a:p>
          <a:p>
            <a:pPr marL="0" lvl="1" indent="0">
              <a:buClr>
                <a:schemeClr val="accent1">
                  <a:lumMod val="100000"/>
                </a:schemeClr>
              </a:buClr>
              <a:buSzPct val="100000"/>
              <a:buNone/>
            </a:pPr>
            <a:r>
              <a:rPr lang="de-DE" sz="2800" dirty="0">
                <a:solidFill>
                  <a:schemeClr val="bg1"/>
                </a:solidFill>
                <a:latin typeface="+mj-lt"/>
              </a:rPr>
              <a:t>IF YOU ACCEPT THIS OFFER, THE FIRST 60 MINS OF CHARGING WILL BE FREE, BUT ONLY IF YOU USE THE </a:t>
            </a:r>
            <a:r>
              <a:rPr lang="de-DE" sz="2800" dirty="0">
                <a:solidFill>
                  <a:schemeClr val="accent1"/>
                </a:solidFill>
                <a:latin typeface="+mj-lt"/>
              </a:rPr>
              <a:t>e</a:t>
            </a:r>
            <a:r>
              <a:rPr lang="de-DE" sz="2800" dirty="0">
                <a:solidFill>
                  <a:schemeClr val="bg1"/>
                </a:solidFill>
                <a:latin typeface="+mj-lt"/>
              </a:rPr>
              <a:t>.</a:t>
            </a:r>
            <a:r>
              <a:rPr lang="de-DE" sz="2800" dirty="0">
                <a:solidFill>
                  <a:schemeClr val="accent1"/>
                </a:solidFill>
                <a:latin typeface="+mj-lt"/>
              </a:rPr>
              <a:t>CO</a:t>
            </a:r>
            <a:r>
              <a:rPr lang="de-DE" sz="2800" dirty="0">
                <a:solidFill>
                  <a:schemeClr val="bg1"/>
                </a:solidFill>
                <a:latin typeface="+mj-lt"/>
              </a:rPr>
              <a:t>-APP </a:t>
            </a:r>
          </a:p>
          <a:p>
            <a:pPr marL="0" lvl="1" indent="0">
              <a:buClr>
                <a:schemeClr val="accent1">
                  <a:lumMod val="100000"/>
                </a:schemeClr>
              </a:buClr>
              <a:buSzPct val="100000"/>
              <a:buNone/>
            </a:pPr>
            <a:r>
              <a:rPr lang="de-DE" sz="2800" dirty="0">
                <a:solidFill>
                  <a:schemeClr val="bg1"/>
                </a:solidFill>
                <a:latin typeface="+mj-lt"/>
              </a:rPr>
              <a:t>THIS IS LIKELY TO  BE COMBINED WITH A MINIMUM PURCHASE VALUE OF </a:t>
            </a:r>
            <a:r>
              <a:rPr lang="de-DE" sz="2800" dirty="0">
                <a:solidFill>
                  <a:schemeClr val="accent1"/>
                </a:solidFill>
                <a:latin typeface="+mj-lt"/>
              </a:rPr>
              <a:t>40€</a:t>
            </a:r>
            <a:endParaRPr lang="de-DE" sz="2800" b="0" dirty="0">
              <a:solidFill>
                <a:schemeClr val="accent1"/>
              </a:solidFill>
              <a:latin typeface="+mj-lt"/>
            </a:endParaRPr>
          </a:p>
        </p:txBody>
      </p:sp>
      <p:cxnSp>
        <p:nvCxnSpPr>
          <p:cNvPr id="6" name="Gerader Verbinder 5">
            <a:extLst>
              <a:ext uri="{FF2B5EF4-FFF2-40B4-BE49-F238E27FC236}">
                <a16:creationId xmlns:a16="http://schemas.microsoft.com/office/drawing/2014/main" id="{1756BC5A-B28E-4E6B-A637-DE7D6DE715A8}"/>
              </a:ext>
            </a:extLst>
          </p:cNvPr>
          <p:cNvCxnSpPr>
            <a:cxnSpLocks/>
          </p:cNvCxnSpPr>
          <p:nvPr/>
        </p:nvCxnSpPr>
        <p:spPr>
          <a:xfrm>
            <a:off x="3252787" y="2298700"/>
            <a:ext cx="0" cy="27178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442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MOBILITY-HUBS OFFER GREAT POTENTIAL FOR </a:t>
            </a:r>
            <a:r>
              <a:rPr lang="de-DE" sz="4000" dirty="0">
                <a:solidFill>
                  <a:schemeClr val="accent1"/>
                </a:solidFill>
                <a:latin typeface="Agency FB" panose="020B0503020202020204" pitchFamily="34" charset="0"/>
              </a:rPr>
              <a:t>ADDITIONAL SERVICES </a:t>
            </a:r>
          </a:p>
        </p:txBody>
      </p:sp>
      <p:sp>
        <p:nvSpPr>
          <p:cNvPr id="11" name="Rectangle 3">
            <a:extLst>
              <a:ext uri="{FF2B5EF4-FFF2-40B4-BE49-F238E27FC236}">
                <a16:creationId xmlns:a16="http://schemas.microsoft.com/office/drawing/2014/main" id="{F66580D7-2111-4F34-9DD4-1B9F43679FD6}"/>
              </a:ext>
            </a:extLst>
          </p:cNvPr>
          <p:cNvSpPr txBox="1">
            <a:spLocks noChangeArrowheads="1"/>
          </p:cNvSpPr>
          <p:nvPr>
            <p:custDataLst>
              <p:tags r:id="rId1"/>
            </p:custDataLst>
          </p:nvPr>
        </p:nvSpPr>
        <p:spPr bwMode="auto">
          <a:xfrm rot="10800000" flipH="1" flipV="1">
            <a:off x="783771" y="2621281"/>
            <a:ext cx="2220686" cy="2525485"/>
          </a:xfrm>
          <a:prstGeom prst="rect">
            <a:avLst/>
          </a:prstGeom>
          <a:noFill/>
          <a:ln w="9525">
            <a:solidFill>
              <a:schemeClr val="accent1"/>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800" b="0" dirty="0">
                <a:solidFill>
                  <a:schemeClr val="bg1"/>
                </a:solidFill>
                <a:latin typeface="+mj-lt"/>
              </a:rPr>
              <a:t>SUPERMARKETS</a:t>
            </a:r>
          </a:p>
          <a:p>
            <a:pPr marL="0" lvl="1" indent="0">
              <a:buClr>
                <a:schemeClr val="accent1">
                  <a:lumMod val="100000"/>
                </a:schemeClr>
              </a:buClr>
              <a:buSzPct val="100000"/>
              <a:buNone/>
            </a:pPr>
            <a:r>
              <a:rPr lang="de-DE" sz="2800" b="0" dirty="0">
                <a:solidFill>
                  <a:schemeClr val="bg1"/>
                </a:solidFill>
                <a:latin typeface="+mj-lt"/>
              </a:rPr>
              <a:t>COMPANIES</a:t>
            </a:r>
          </a:p>
          <a:p>
            <a:pPr marL="0" lvl="1" indent="0">
              <a:buClr>
                <a:schemeClr val="accent1">
                  <a:lumMod val="100000"/>
                </a:schemeClr>
              </a:buClr>
              <a:buSzPct val="100000"/>
              <a:buNone/>
            </a:pPr>
            <a:r>
              <a:rPr lang="de-DE" sz="2800" b="0" dirty="0" err="1">
                <a:solidFill>
                  <a:schemeClr val="bg1"/>
                </a:solidFill>
                <a:latin typeface="+mj-lt"/>
              </a:rPr>
              <a:t>FARMER‘s</a:t>
            </a:r>
            <a:r>
              <a:rPr lang="de-DE" sz="2800" b="0" dirty="0">
                <a:solidFill>
                  <a:schemeClr val="bg1"/>
                </a:solidFill>
                <a:latin typeface="+mj-lt"/>
              </a:rPr>
              <a:t> MARKET</a:t>
            </a:r>
          </a:p>
          <a:p>
            <a:pPr marL="0" lvl="1" indent="0">
              <a:buClr>
                <a:schemeClr val="accent1">
                  <a:lumMod val="100000"/>
                </a:schemeClr>
              </a:buClr>
              <a:buSzPct val="100000"/>
              <a:buNone/>
            </a:pPr>
            <a:endParaRPr lang="de-DE" sz="2800" b="0" dirty="0">
              <a:solidFill>
                <a:schemeClr val="bg1"/>
              </a:solidFill>
              <a:latin typeface="+mj-lt"/>
            </a:endParaRPr>
          </a:p>
        </p:txBody>
      </p:sp>
      <p:sp>
        <p:nvSpPr>
          <p:cNvPr id="13" name="Rechteck 12">
            <a:extLst>
              <a:ext uri="{FF2B5EF4-FFF2-40B4-BE49-F238E27FC236}">
                <a16:creationId xmlns:a16="http://schemas.microsoft.com/office/drawing/2014/main" id="{BEEBD94D-DD8D-4DBD-8F38-DA3FACDEC4AA}"/>
              </a:ext>
            </a:extLst>
          </p:cNvPr>
          <p:cNvSpPr/>
          <p:nvPr>
            <p:custDataLst>
              <p:tags r:id="rId2"/>
            </p:custDataLst>
          </p:nvPr>
        </p:nvSpPr>
        <p:spPr bwMode="auto">
          <a:xfrm>
            <a:off x="783771" y="2151017"/>
            <a:ext cx="2220686" cy="470264"/>
          </a:xfrm>
          <a:prstGeom prst="rect">
            <a:avLst/>
          </a:prstGeom>
          <a:solidFill>
            <a:schemeClr val="accent1"/>
          </a:solidFill>
          <a:ln w="9525">
            <a:solidFill>
              <a:schemeClr val="accent1"/>
            </a:solidFill>
            <a:miter lim="800000"/>
            <a:headEnd/>
            <a:tailEnd/>
          </a:ln>
          <a:effectLst/>
        </p:spPr>
        <p:txBody>
          <a:bodyPr lIns="90000" tIns="46800" rIns="90000" bIns="46800" anchor="ctr"/>
          <a:lstStyle/>
          <a:p>
            <a:pPr algn="ctr" eaLnBrk="0" hangingPunct="0">
              <a:spcAft>
                <a:spcPct val="0"/>
              </a:spcAft>
            </a:pPr>
            <a:r>
              <a:rPr lang="de-DE" sz="2800" dirty="0">
                <a:solidFill>
                  <a:schemeClr val="bg1"/>
                </a:solidFill>
                <a:latin typeface="+mj-lt"/>
              </a:rPr>
              <a:t>WHO?</a:t>
            </a:r>
          </a:p>
        </p:txBody>
      </p:sp>
      <p:sp>
        <p:nvSpPr>
          <p:cNvPr id="14" name="Rectangle 3">
            <a:extLst>
              <a:ext uri="{FF2B5EF4-FFF2-40B4-BE49-F238E27FC236}">
                <a16:creationId xmlns:a16="http://schemas.microsoft.com/office/drawing/2014/main" id="{4B4EFEA8-64E8-4480-9BE2-C58FA9C8C703}"/>
              </a:ext>
            </a:extLst>
          </p:cNvPr>
          <p:cNvSpPr txBox="1">
            <a:spLocks noChangeArrowheads="1"/>
          </p:cNvSpPr>
          <p:nvPr>
            <p:custDataLst>
              <p:tags r:id="rId3"/>
            </p:custDataLst>
          </p:nvPr>
        </p:nvSpPr>
        <p:spPr bwMode="auto">
          <a:xfrm>
            <a:off x="3300911" y="2151017"/>
            <a:ext cx="7802518" cy="2995749"/>
          </a:xfrm>
          <a:prstGeom prst="rect">
            <a:avLst/>
          </a:prstGeom>
          <a:noFill/>
          <a:ln w="9525">
            <a:no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800" dirty="0">
                <a:solidFill>
                  <a:schemeClr val="bg1"/>
                </a:solidFill>
                <a:latin typeface="+mj-lt"/>
              </a:rPr>
              <a:t>GETTING MORE </a:t>
            </a:r>
            <a:r>
              <a:rPr lang="de-DE" sz="2800" dirty="0">
                <a:solidFill>
                  <a:schemeClr val="accent1"/>
                </a:solidFill>
                <a:latin typeface="+mj-lt"/>
              </a:rPr>
              <a:t>COMFY</a:t>
            </a:r>
            <a:r>
              <a:rPr lang="de-DE" sz="2800" dirty="0">
                <a:solidFill>
                  <a:schemeClr val="bg1"/>
                </a:solidFill>
                <a:latin typeface="+mj-lt"/>
              </a:rPr>
              <a:t> AND </a:t>
            </a:r>
            <a:r>
              <a:rPr lang="de-DE" sz="2800" dirty="0">
                <a:solidFill>
                  <a:schemeClr val="accent1"/>
                </a:solidFill>
                <a:latin typeface="+mj-lt"/>
              </a:rPr>
              <a:t>SAVING TIME </a:t>
            </a:r>
            <a:r>
              <a:rPr lang="de-DE" sz="2800" dirty="0">
                <a:solidFill>
                  <a:schemeClr val="bg1"/>
                </a:solidFill>
                <a:latin typeface="+mj-lt"/>
              </a:rPr>
              <a:t>ARE THE KEY-VALUES FOR CUSTOMERS IN CHOOSING INNERCITY TRANSPORT.</a:t>
            </a:r>
          </a:p>
          <a:p>
            <a:pPr marL="0" lvl="1" indent="0">
              <a:buClr>
                <a:schemeClr val="accent1">
                  <a:lumMod val="100000"/>
                </a:schemeClr>
              </a:buClr>
              <a:buSzPct val="100000"/>
              <a:buNone/>
            </a:pPr>
            <a:r>
              <a:rPr lang="de-DE" sz="2800" dirty="0">
                <a:solidFill>
                  <a:schemeClr val="bg1"/>
                </a:solidFill>
                <a:latin typeface="+mj-lt"/>
              </a:rPr>
              <a:t>COMMON GOODS, REFRESHMENT OR DRINKS WILL BE OFFERED AT THOSE </a:t>
            </a:r>
            <a:r>
              <a:rPr lang="de-DE" sz="2800" dirty="0">
                <a:solidFill>
                  <a:schemeClr val="accent1"/>
                </a:solidFill>
                <a:latin typeface="+mj-lt"/>
              </a:rPr>
              <a:t>e</a:t>
            </a:r>
            <a:r>
              <a:rPr lang="de-DE" sz="2800" dirty="0">
                <a:solidFill>
                  <a:schemeClr val="bg1"/>
                </a:solidFill>
                <a:latin typeface="+mj-lt"/>
              </a:rPr>
              <a:t>.</a:t>
            </a:r>
            <a:r>
              <a:rPr lang="de-DE" sz="2800" dirty="0">
                <a:solidFill>
                  <a:schemeClr val="accent1"/>
                </a:solidFill>
                <a:latin typeface="+mj-lt"/>
              </a:rPr>
              <a:t>CO</a:t>
            </a:r>
            <a:r>
              <a:rPr lang="de-DE" sz="2800" dirty="0">
                <a:solidFill>
                  <a:schemeClr val="bg1"/>
                </a:solidFill>
                <a:latin typeface="+mj-lt"/>
              </a:rPr>
              <a:t>-HUBS</a:t>
            </a:r>
          </a:p>
          <a:p>
            <a:pPr marL="0" lvl="1" indent="0">
              <a:buClr>
                <a:schemeClr val="accent1">
                  <a:lumMod val="100000"/>
                </a:schemeClr>
              </a:buClr>
              <a:buSzPct val="100000"/>
              <a:buNone/>
            </a:pPr>
            <a:r>
              <a:rPr lang="de-DE" sz="2800" dirty="0">
                <a:solidFill>
                  <a:schemeClr val="bg1"/>
                </a:solidFill>
                <a:latin typeface="+mj-lt"/>
              </a:rPr>
              <a:t>RENTAL REVENUE OF THESE SHOPS WILL SUBSIDIZE </a:t>
            </a:r>
            <a:r>
              <a:rPr lang="de-DE" sz="2800" dirty="0">
                <a:solidFill>
                  <a:schemeClr val="accent1"/>
                </a:solidFill>
                <a:latin typeface="+mj-lt"/>
              </a:rPr>
              <a:t>LOCAL</a:t>
            </a:r>
            <a:r>
              <a:rPr lang="de-DE" sz="2800" dirty="0">
                <a:solidFill>
                  <a:schemeClr val="bg1"/>
                </a:solidFill>
                <a:latin typeface="+mj-lt"/>
              </a:rPr>
              <a:t> AND </a:t>
            </a:r>
            <a:r>
              <a:rPr lang="de-DE" sz="2800" dirty="0">
                <a:solidFill>
                  <a:schemeClr val="accent1"/>
                </a:solidFill>
                <a:latin typeface="+mj-lt"/>
              </a:rPr>
              <a:t>CARBON-NEUTRAL</a:t>
            </a:r>
            <a:r>
              <a:rPr lang="de-DE" sz="2800" dirty="0">
                <a:solidFill>
                  <a:schemeClr val="bg1"/>
                </a:solidFill>
                <a:latin typeface="+mj-lt"/>
              </a:rPr>
              <a:t> TRANSPORT</a:t>
            </a:r>
          </a:p>
          <a:p>
            <a:pPr marL="0" lvl="1" indent="0">
              <a:buClr>
                <a:schemeClr val="accent1">
                  <a:lumMod val="100000"/>
                </a:schemeClr>
              </a:buClr>
              <a:buSzPct val="100000"/>
              <a:buNone/>
            </a:pPr>
            <a:endParaRPr lang="de-DE" sz="2800" dirty="0">
              <a:solidFill>
                <a:schemeClr val="bg1"/>
              </a:solidFill>
              <a:latin typeface="+mj-lt"/>
            </a:endParaRPr>
          </a:p>
          <a:p>
            <a:pPr marL="0" lvl="1" indent="0">
              <a:buClr>
                <a:schemeClr val="accent1">
                  <a:lumMod val="100000"/>
                </a:schemeClr>
              </a:buClr>
              <a:buSzPct val="100000"/>
              <a:buNone/>
            </a:pPr>
            <a:endParaRPr lang="de-DE" sz="2800" b="0" dirty="0">
              <a:solidFill>
                <a:schemeClr val="accent1"/>
              </a:solidFill>
              <a:latin typeface="+mj-lt"/>
            </a:endParaRPr>
          </a:p>
        </p:txBody>
      </p:sp>
      <p:cxnSp>
        <p:nvCxnSpPr>
          <p:cNvPr id="6" name="Gerader Verbinder 5">
            <a:extLst>
              <a:ext uri="{FF2B5EF4-FFF2-40B4-BE49-F238E27FC236}">
                <a16:creationId xmlns:a16="http://schemas.microsoft.com/office/drawing/2014/main" id="{FBE57055-4089-4122-AB8D-FB9DAEB36F66}"/>
              </a:ext>
            </a:extLst>
          </p:cNvPr>
          <p:cNvCxnSpPr>
            <a:cxnSpLocks/>
          </p:cNvCxnSpPr>
          <p:nvPr/>
        </p:nvCxnSpPr>
        <p:spPr>
          <a:xfrm>
            <a:off x="3252787" y="2298700"/>
            <a:ext cx="0" cy="27178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8239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accent1"/>
                </a:solidFill>
                <a:latin typeface="Agency FB" panose="020B0503020202020204" pitchFamily="34" charset="0"/>
              </a:rPr>
              <a:t>TOP-LISTING</a:t>
            </a:r>
            <a:r>
              <a:rPr lang="de-DE" sz="4000" dirty="0">
                <a:solidFill>
                  <a:schemeClr val="bg1"/>
                </a:solidFill>
                <a:latin typeface="Agency FB" panose="020B0503020202020204" pitchFamily="34" charset="0"/>
              </a:rPr>
              <a:t> WILL SATISFY THE NEED OF ONE CLICK EXPERIENCE</a:t>
            </a:r>
            <a:endParaRPr lang="de-DE" sz="4000" dirty="0">
              <a:solidFill>
                <a:schemeClr val="accent1"/>
              </a:solidFill>
              <a:latin typeface="Agency FB" panose="020B0503020202020204" pitchFamily="34" charset="0"/>
            </a:endParaRPr>
          </a:p>
        </p:txBody>
      </p:sp>
      <p:sp>
        <p:nvSpPr>
          <p:cNvPr id="11" name="Rectangle 3">
            <a:extLst>
              <a:ext uri="{FF2B5EF4-FFF2-40B4-BE49-F238E27FC236}">
                <a16:creationId xmlns:a16="http://schemas.microsoft.com/office/drawing/2014/main" id="{F66580D7-2111-4F34-9DD4-1B9F43679FD6}"/>
              </a:ext>
            </a:extLst>
          </p:cNvPr>
          <p:cNvSpPr txBox="1">
            <a:spLocks noChangeArrowheads="1"/>
          </p:cNvSpPr>
          <p:nvPr>
            <p:custDataLst>
              <p:tags r:id="rId1"/>
            </p:custDataLst>
          </p:nvPr>
        </p:nvSpPr>
        <p:spPr bwMode="auto">
          <a:xfrm rot="10800000" flipH="1" flipV="1">
            <a:off x="783771" y="2621281"/>
            <a:ext cx="2220686" cy="2560319"/>
          </a:xfrm>
          <a:prstGeom prst="rect">
            <a:avLst/>
          </a:prstGeom>
          <a:noFill/>
          <a:ln w="9525">
            <a:solidFill>
              <a:schemeClr val="accent1"/>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800" b="0" dirty="0">
                <a:solidFill>
                  <a:schemeClr val="bg1"/>
                </a:solidFill>
                <a:latin typeface="+mj-lt"/>
              </a:rPr>
              <a:t>RESTAURANTS</a:t>
            </a:r>
          </a:p>
          <a:p>
            <a:pPr marL="0" lvl="1" indent="0">
              <a:buClr>
                <a:schemeClr val="accent1">
                  <a:lumMod val="100000"/>
                </a:schemeClr>
              </a:buClr>
              <a:buSzPct val="100000"/>
              <a:buNone/>
            </a:pPr>
            <a:r>
              <a:rPr lang="de-DE" sz="2800" dirty="0">
                <a:solidFill>
                  <a:schemeClr val="bg1"/>
                </a:solidFill>
                <a:latin typeface="+mj-lt"/>
              </a:rPr>
              <a:t>SUPERMARKETS</a:t>
            </a:r>
          </a:p>
          <a:p>
            <a:pPr marL="0" lvl="1" indent="0">
              <a:buClr>
                <a:schemeClr val="accent1">
                  <a:lumMod val="100000"/>
                </a:schemeClr>
              </a:buClr>
              <a:buSzPct val="100000"/>
              <a:buNone/>
            </a:pPr>
            <a:r>
              <a:rPr lang="de-DE" sz="2800" b="0" dirty="0">
                <a:solidFill>
                  <a:schemeClr val="bg1"/>
                </a:solidFill>
                <a:latin typeface="+mj-lt"/>
              </a:rPr>
              <a:t>FASHION</a:t>
            </a:r>
          </a:p>
          <a:p>
            <a:pPr marL="0" lvl="1" indent="0">
              <a:buClr>
                <a:schemeClr val="accent1">
                  <a:lumMod val="100000"/>
                </a:schemeClr>
              </a:buClr>
              <a:buSzPct val="100000"/>
              <a:buNone/>
            </a:pPr>
            <a:r>
              <a:rPr lang="de-DE" sz="2800" dirty="0">
                <a:solidFill>
                  <a:schemeClr val="bg1"/>
                </a:solidFill>
                <a:latin typeface="+mj-lt"/>
              </a:rPr>
              <a:t>REGIONAL RETAIL</a:t>
            </a:r>
            <a:endParaRPr lang="de-DE" sz="2800" b="0" dirty="0">
              <a:solidFill>
                <a:schemeClr val="bg1"/>
              </a:solidFill>
              <a:latin typeface="+mj-lt"/>
            </a:endParaRPr>
          </a:p>
          <a:p>
            <a:pPr marL="0" lvl="1" indent="0">
              <a:buClr>
                <a:schemeClr val="accent1">
                  <a:lumMod val="100000"/>
                </a:schemeClr>
              </a:buClr>
              <a:buSzPct val="100000"/>
              <a:buNone/>
            </a:pPr>
            <a:endParaRPr lang="de-DE" sz="2800" b="0" dirty="0">
              <a:solidFill>
                <a:schemeClr val="bg1"/>
              </a:solidFill>
              <a:latin typeface="+mj-lt"/>
            </a:endParaRPr>
          </a:p>
        </p:txBody>
      </p:sp>
      <p:sp>
        <p:nvSpPr>
          <p:cNvPr id="13" name="Rechteck 12">
            <a:extLst>
              <a:ext uri="{FF2B5EF4-FFF2-40B4-BE49-F238E27FC236}">
                <a16:creationId xmlns:a16="http://schemas.microsoft.com/office/drawing/2014/main" id="{BEEBD94D-DD8D-4DBD-8F38-DA3FACDEC4AA}"/>
              </a:ext>
            </a:extLst>
          </p:cNvPr>
          <p:cNvSpPr/>
          <p:nvPr>
            <p:custDataLst>
              <p:tags r:id="rId2"/>
            </p:custDataLst>
          </p:nvPr>
        </p:nvSpPr>
        <p:spPr bwMode="auto">
          <a:xfrm>
            <a:off x="783771" y="2151017"/>
            <a:ext cx="2220686" cy="470264"/>
          </a:xfrm>
          <a:prstGeom prst="rect">
            <a:avLst/>
          </a:prstGeom>
          <a:solidFill>
            <a:schemeClr val="accent1"/>
          </a:solidFill>
          <a:ln w="9525">
            <a:solidFill>
              <a:schemeClr val="accent1"/>
            </a:solidFill>
            <a:miter lim="800000"/>
            <a:headEnd/>
            <a:tailEnd/>
          </a:ln>
          <a:effectLst/>
        </p:spPr>
        <p:txBody>
          <a:bodyPr lIns="90000" tIns="46800" rIns="90000" bIns="46800" anchor="ctr"/>
          <a:lstStyle/>
          <a:p>
            <a:pPr algn="ctr" eaLnBrk="0" hangingPunct="0">
              <a:spcAft>
                <a:spcPct val="0"/>
              </a:spcAft>
            </a:pPr>
            <a:r>
              <a:rPr lang="de-DE" sz="2800" dirty="0">
                <a:solidFill>
                  <a:schemeClr val="bg1"/>
                </a:solidFill>
                <a:latin typeface="+mj-lt"/>
              </a:rPr>
              <a:t>WHO?</a:t>
            </a:r>
          </a:p>
        </p:txBody>
      </p:sp>
      <p:sp>
        <p:nvSpPr>
          <p:cNvPr id="14" name="Rectangle 3">
            <a:extLst>
              <a:ext uri="{FF2B5EF4-FFF2-40B4-BE49-F238E27FC236}">
                <a16:creationId xmlns:a16="http://schemas.microsoft.com/office/drawing/2014/main" id="{4B4EFEA8-64E8-4480-9BE2-C58FA9C8C703}"/>
              </a:ext>
            </a:extLst>
          </p:cNvPr>
          <p:cNvSpPr txBox="1">
            <a:spLocks noChangeArrowheads="1"/>
          </p:cNvSpPr>
          <p:nvPr>
            <p:custDataLst>
              <p:tags r:id="rId3"/>
            </p:custDataLst>
          </p:nvPr>
        </p:nvSpPr>
        <p:spPr bwMode="auto">
          <a:xfrm>
            <a:off x="3300911" y="2151017"/>
            <a:ext cx="7802518" cy="3325956"/>
          </a:xfrm>
          <a:prstGeom prst="rect">
            <a:avLst/>
          </a:prstGeom>
          <a:noFill/>
          <a:ln w="9525">
            <a:no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marL="0" lvl="1" indent="0">
              <a:buClr>
                <a:schemeClr val="accent1">
                  <a:lumMod val="100000"/>
                </a:schemeClr>
              </a:buClr>
              <a:buSzPct val="100000"/>
              <a:buNone/>
            </a:pPr>
            <a:r>
              <a:rPr lang="de-DE" sz="2800" b="0" dirty="0">
                <a:solidFill>
                  <a:schemeClr val="bg1"/>
                </a:solidFill>
                <a:latin typeface="+mj-lt"/>
              </a:rPr>
              <a:t>THE DRIVER EXPRESSES HIS </a:t>
            </a:r>
            <a:r>
              <a:rPr lang="de-DE" sz="2800" dirty="0">
                <a:solidFill>
                  <a:schemeClr val="accent1"/>
                </a:solidFill>
                <a:latin typeface="+mj-lt"/>
              </a:rPr>
              <a:t>DESIRE</a:t>
            </a:r>
            <a:endParaRPr lang="de-DE" sz="2800" b="0" dirty="0">
              <a:solidFill>
                <a:schemeClr val="bg1"/>
              </a:solidFill>
              <a:latin typeface="+mj-lt"/>
            </a:endParaRPr>
          </a:p>
          <a:p>
            <a:pPr marL="0" lvl="1" indent="0">
              <a:buClr>
                <a:schemeClr val="accent1">
                  <a:lumMod val="100000"/>
                </a:schemeClr>
              </a:buClr>
              <a:buSzPct val="100000"/>
              <a:buNone/>
            </a:pPr>
            <a:r>
              <a:rPr lang="de-DE" sz="2800" b="0" dirty="0">
                <a:solidFill>
                  <a:schemeClr val="bg1"/>
                </a:solidFill>
                <a:latin typeface="+mj-lt"/>
              </a:rPr>
              <a:t>„I WANT TO GET NEW SHOES“ </a:t>
            </a:r>
          </a:p>
          <a:p>
            <a:pPr marL="0" lvl="1" indent="0">
              <a:buClr>
                <a:schemeClr val="accent1">
                  <a:lumMod val="100000"/>
                </a:schemeClr>
              </a:buClr>
              <a:buSzPct val="100000"/>
              <a:buNone/>
            </a:pPr>
            <a:r>
              <a:rPr lang="de-DE" sz="2800" dirty="0">
                <a:solidFill>
                  <a:schemeClr val="bg1"/>
                </a:solidFill>
                <a:latin typeface="+mj-lt"/>
              </a:rPr>
              <a:t>THE APP OR INFOTAINMENT SYSTEM WILL PROVIDE THE BEST MATCH, CONSIDERING EXTERNAL </a:t>
            </a:r>
            <a:r>
              <a:rPr lang="de-DE" sz="2800" dirty="0">
                <a:solidFill>
                  <a:schemeClr val="accent1"/>
                </a:solidFill>
                <a:latin typeface="+mj-lt"/>
              </a:rPr>
              <a:t>RATING</a:t>
            </a:r>
            <a:r>
              <a:rPr lang="de-DE" sz="2800" dirty="0">
                <a:solidFill>
                  <a:schemeClr val="bg1"/>
                </a:solidFill>
                <a:latin typeface="+mj-lt"/>
              </a:rPr>
              <a:t>, OWN </a:t>
            </a:r>
            <a:r>
              <a:rPr lang="de-DE" sz="2800" dirty="0">
                <a:solidFill>
                  <a:schemeClr val="accent1"/>
                </a:solidFill>
                <a:latin typeface="+mj-lt"/>
              </a:rPr>
              <a:t>EXPERIENCE</a:t>
            </a:r>
            <a:r>
              <a:rPr lang="de-DE" sz="2800" dirty="0">
                <a:solidFill>
                  <a:schemeClr val="bg1"/>
                </a:solidFill>
                <a:latin typeface="+mj-lt"/>
              </a:rPr>
              <a:t> AND THE </a:t>
            </a:r>
            <a:r>
              <a:rPr lang="de-DE" sz="2800" dirty="0">
                <a:solidFill>
                  <a:schemeClr val="accent1"/>
                </a:solidFill>
                <a:latin typeface="+mj-lt"/>
              </a:rPr>
              <a:t>PAYMENT</a:t>
            </a:r>
            <a:r>
              <a:rPr lang="de-DE" sz="2800" dirty="0">
                <a:solidFill>
                  <a:schemeClr val="bg1"/>
                </a:solidFill>
                <a:latin typeface="+mj-lt"/>
              </a:rPr>
              <a:t> OF THE TOP-LISTED PARTNER</a:t>
            </a:r>
          </a:p>
          <a:p>
            <a:pPr marL="0" lvl="1" indent="0">
              <a:buClr>
                <a:schemeClr val="accent1">
                  <a:lumMod val="100000"/>
                </a:schemeClr>
              </a:buClr>
              <a:buSzPct val="100000"/>
              <a:buNone/>
            </a:pPr>
            <a:r>
              <a:rPr lang="de-DE" sz="2800" dirty="0">
                <a:solidFill>
                  <a:schemeClr val="bg1"/>
                </a:solidFill>
                <a:latin typeface="+mj-lt"/>
              </a:rPr>
              <a:t>PART OF THE  GENERATED REVENUE (APPROX. 2,5%) WILL GO TO </a:t>
            </a:r>
            <a:r>
              <a:rPr lang="de-DE" sz="2800" dirty="0">
                <a:solidFill>
                  <a:schemeClr val="accent1"/>
                </a:solidFill>
                <a:latin typeface="+mj-lt"/>
              </a:rPr>
              <a:t>e</a:t>
            </a:r>
            <a:r>
              <a:rPr lang="de-DE" sz="2800" dirty="0">
                <a:solidFill>
                  <a:schemeClr val="bg1"/>
                </a:solidFill>
                <a:latin typeface="+mj-lt"/>
              </a:rPr>
              <a:t>.</a:t>
            </a:r>
            <a:r>
              <a:rPr lang="de-DE" sz="2800" dirty="0">
                <a:solidFill>
                  <a:schemeClr val="accent1"/>
                </a:solidFill>
                <a:latin typeface="+mj-lt"/>
              </a:rPr>
              <a:t>CO</a:t>
            </a:r>
            <a:endParaRPr lang="de-DE" sz="2800" b="0" dirty="0">
              <a:solidFill>
                <a:schemeClr val="accent1"/>
              </a:solidFill>
              <a:latin typeface="+mj-lt"/>
            </a:endParaRPr>
          </a:p>
        </p:txBody>
      </p:sp>
      <p:cxnSp>
        <p:nvCxnSpPr>
          <p:cNvPr id="6" name="Gerader Verbinder 5">
            <a:extLst>
              <a:ext uri="{FF2B5EF4-FFF2-40B4-BE49-F238E27FC236}">
                <a16:creationId xmlns:a16="http://schemas.microsoft.com/office/drawing/2014/main" id="{BA077418-B566-4BCF-8096-528410C27B56}"/>
              </a:ext>
            </a:extLst>
          </p:cNvPr>
          <p:cNvCxnSpPr>
            <a:cxnSpLocks/>
          </p:cNvCxnSpPr>
          <p:nvPr/>
        </p:nvCxnSpPr>
        <p:spPr>
          <a:xfrm>
            <a:off x="3252787" y="2298700"/>
            <a:ext cx="0" cy="28829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118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67C4A2DF-6F80-4C82-91E2-61C0738D0480}"/>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A STRESS-HEATMAP IS USED TO IDENTIFY POTENTIALLY DANGEROUS ROADS</a:t>
            </a:r>
            <a:endParaRPr lang="de-DE" sz="4000" dirty="0">
              <a:solidFill>
                <a:schemeClr val="accent1"/>
              </a:solidFill>
              <a:latin typeface="Agency FB" panose="020B0503020202020204" pitchFamily="34" charset="0"/>
            </a:endParaRPr>
          </a:p>
        </p:txBody>
      </p:sp>
    </p:spTree>
    <p:extLst>
      <p:ext uri="{BB962C8B-B14F-4D97-AF65-F5344CB8AC3E}">
        <p14:creationId xmlns:p14="http://schemas.microsoft.com/office/powerpoint/2010/main" val="1551065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98171463-300B-401E-9E44-5D4B0C233D55}"/>
              </a:ext>
            </a:extLst>
          </p:cNvPr>
          <p:cNvSpPr txBox="1"/>
          <p:nvPr/>
        </p:nvSpPr>
        <p:spPr>
          <a:xfrm>
            <a:off x="2442508" y="2594908"/>
            <a:ext cx="7837021" cy="1446550"/>
          </a:xfrm>
          <a:prstGeom prst="rect">
            <a:avLst/>
          </a:prstGeom>
          <a:noFill/>
        </p:spPr>
        <p:txBody>
          <a:bodyPr wrap="square" rtlCol="0">
            <a:spAutoFit/>
          </a:bodyPr>
          <a:lstStyle/>
          <a:p>
            <a:r>
              <a:rPr lang="de-DE" sz="8800" dirty="0">
                <a:solidFill>
                  <a:schemeClr val="accent1"/>
                </a:solidFill>
              </a:rPr>
              <a:t>„</a:t>
            </a:r>
            <a:r>
              <a:rPr lang="de-DE" sz="8800" dirty="0">
                <a:solidFill>
                  <a:schemeClr val="bg1"/>
                </a:solidFill>
              </a:rPr>
              <a:t> </a:t>
            </a:r>
            <a:r>
              <a:rPr lang="de-DE" sz="8800" dirty="0" err="1">
                <a:solidFill>
                  <a:schemeClr val="bg1"/>
                </a:solidFill>
              </a:rPr>
              <a:t>Seamless</a:t>
            </a:r>
            <a:r>
              <a:rPr lang="de-DE" sz="8800" dirty="0">
                <a:solidFill>
                  <a:schemeClr val="bg1"/>
                </a:solidFill>
              </a:rPr>
              <a:t> </a:t>
            </a:r>
            <a:r>
              <a:rPr lang="de-DE" sz="8800" dirty="0" err="1">
                <a:solidFill>
                  <a:schemeClr val="bg1"/>
                </a:solidFill>
              </a:rPr>
              <a:t>mobility</a:t>
            </a:r>
            <a:r>
              <a:rPr lang="de-DE" sz="8800" dirty="0">
                <a:solidFill>
                  <a:schemeClr val="bg1"/>
                </a:solidFill>
              </a:rPr>
              <a:t> </a:t>
            </a:r>
            <a:r>
              <a:rPr lang="de-DE" sz="8800" dirty="0">
                <a:solidFill>
                  <a:schemeClr val="accent1"/>
                </a:solidFill>
              </a:rPr>
              <a:t>‘‘</a:t>
            </a:r>
          </a:p>
        </p:txBody>
      </p:sp>
    </p:spTree>
    <p:extLst>
      <p:ext uri="{BB962C8B-B14F-4D97-AF65-F5344CB8AC3E}">
        <p14:creationId xmlns:p14="http://schemas.microsoft.com/office/powerpoint/2010/main" val="1420309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MOBILITY-HUBS OFFER FLEXIBILTY WHILE MAKING USE OF SYNERGY EFFECTS</a:t>
            </a:r>
          </a:p>
        </p:txBody>
      </p:sp>
      <p:pic>
        <p:nvPicPr>
          <p:cNvPr id="5" name="Grafik 4">
            <a:extLst>
              <a:ext uri="{FF2B5EF4-FFF2-40B4-BE49-F238E27FC236}">
                <a16:creationId xmlns:a16="http://schemas.microsoft.com/office/drawing/2014/main" id="{60653062-8899-43D5-9907-F0F125225F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412" y="2859856"/>
            <a:ext cx="2442577" cy="2442577"/>
          </a:xfrm>
          <a:prstGeom prst="rect">
            <a:avLst/>
          </a:prstGeom>
        </p:spPr>
      </p:pic>
      <p:sp>
        <p:nvSpPr>
          <p:cNvPr id="8" name="Textfeld 7">
            <a:extLst>
              <a:ext uri="{FF2B5EF4-FFF2-40B4-BE49-F238E27FC236}">
                <a16:creationId xmlns:a16="http://schemas.microsoft.com/office/drawing/2014/main" id="{E515498D-02E4-46A5-9EFE-8EC71B0A4F5A}"/>
              </a:ext>
            </a:extLst>
          </p:cNvPr>
          <p:cNvSpPr txBox="1"/>
          <p:nvPr/>
        </p:nvSpPr>
        <p:spPr>
          <a:xfrm>
            <a:off x="4539730" y="2644317"/>
            <a:ext cx="5939865" cy="3785652"/>
          </a:xfrm>
          <a:prstGeom prst="rect">
            <a:avLst/>
          </a:prstGeom>
          <a:noFill/>
        </p:spPr>
        <p:txBody>
          <a:bodyPr wrap="square" rtlCol="0">
            <a:spAutoFit/>
          </a:bodyPr>
          <a:lstStyle/>
          <a:p>
            <a:pPr>
              <a:buClr>
                <a:schemeClr val="bg1"/>
              </a:buClr>
            </a:pPr>
            <a:r>
              <a:rPr lang="de-DE" sz="4000" u="sng" dirty="0">
                <a:solidFill>
                  <a:schemeClr val="bg1"/>
                </a:solidFill>
              </a:rPr>
              <a:t>The Mobility-Hub</a:t>
            </a:r>
          </a:p>
          <a:p>
            <a:pPr marL="285750" indent="-285750">
              <a:buClr>
                <a:schemeClr val="bg1"/>
              </a:buClr>
              <a:buFont typeface="Wingdings" panose="05000000000000000000" pitchFamily="2" charset="2"/>
              <a:buChar char="§"/>
            </a:pPr>
            <a:r>
              <a:rPr lang="de-DE" sz="2800" dirty="0">
                <a:solidFill>
                  <a:schemeClr val="bg1"/>
                </a:solidFill>
              </a:rPr>
              <a:t>Switch </a:t>
            </a:r>
            <a:r>
              <a:rPr lang="de-DE" sz="2800" dirty="0" err="1">
                <a:solidFill>
                  <a:schemeClr val="bg1"/>
                </a:solidFill>
              </a:rPr>
              <a:t>between</a:t>
            </a:r>
            <a:r>
              <a:rPr lang="de-DE" sz="2800" dirty="0">
                <a:solidFill>
                  <a:schemeClr val="bg1"/>
                </a:solidFill>
              </a:rPr>
              <a:t> </a:t>
            </a:r>
            <a:r>
              <a:rPr lang="de-DE" sz="2800" dirty="0" err="1">
                <a:solidFill>
                  <a:schemeClr val="accent1"/>
                </a:solidFill>
              </a:rPr>
              <a:t>e</a:t>
            </a:r>
            <a:r>
              <a:rPr lang="de-DE" sz="2800" dirty="0" err="1">
                <a:solidFill>
                  <a:schemeClr val="bg1"/>
                </a:solidFill>
              </a:rPr>
              <a:t>.</a:t>
            </a:r>
            <a:r>
              <a:rPr lang="de-DE" sz="2800" dirty="0" err="1">
                <a:solidFill>
                  <a:schemeClr val="accent1"/>
                </a:solidFill>
              </a:rPr>
              <a:t>GO</a:t>
            </a:r>
            <a:r>
              <a:rPr lang="de-DE" sz="2800" dirty="0">
                <a:solidFill>
                  <a:schemeClr val="bg1"/>
                </a:solidFill>
              </a:rPr>
              <a:t> Life and </a:t>
            </a:r>
            <a:r>
              <a:rPr lang="de-DE" sz="2800" dirty="0" err="1">
                <a:solidFill>
                  <a:schemeClr val="accent1"/>
                </a:solidFill>
              </a:rPr>
              <a:t>e</a:t>
            </a:r>
            <a:r>
              <a:rPr lang="de-DE" sz="2800" dirty="0" err="1">
                <a:solidFill>
                  <a:schemeClr val="bg1"/>
                </a:solidFill>
              </a:rPr>
              <a:t>.</a:t>
            </a:r>
            <a:r>
              <a:rPr lang="de-DE" sz="2800" dirty="0" err="1">
                <a:solidFill>
                  <a:schemeClr val="accent1"/>
                </a:solidFill>
              </a:rPr>
              <a:t>GO</a:t>
            </a:r>
            <a:r>
              <a:rPr lang="de-DE" sz="2800" dirty="0">
                <a:solidFill>
                  <a:schemeClr val="bg1"/>
                </a:solidFill>
              </a:rPr>
              <a:t> </a:t>
            </a:r>
            <a:r>
              <a:rPr lang="de-DE" sz="2800" dirty="0" err="1">
                <a:solidFill>
                  <a:schemeClr val="bg1"/>
                </a:solidFill>
              </a:rPr>
              <a:t>Mover</a:t>
            </a:r>
            <a:endParaRPr lang="de-DE" sz="2800" dirty="0">
              <a:solidFill>
                <a:schemeClr val="bg1"/>
              </a:solidFill>
            </a:endParaRPr>
          </a:p>
          <a:p>
            <a:pPr marL="285750" indent="-285750">
              <a:buClr>
                <a:schemeClr val="bg1"/>
              </a:buClr>
              <a:buFont typeface="Wingdings" panose="05000000000000000000" pitchFamily="2" charset="2"/>
              <a:buChar char="§"/>
            </a:pPr>
            <a:r>
              <a:rPr lang="de-DE" sz="2800" dirty="0" err="1">
                <a:solidFill>
                  <a:schemeClr val="bg1"/>
                </a:solidFill>
              </a:rPr>
              <a:t>Convenient</a:t>
            </a:r>
            <a:r>
              <a:rPr lang="de-DE" sz="2800" dirty="0">
                <a:solidFill>
                  <a:schemeClr val="bg1"/>
                </a:solidFill>
              </a:rPr>
              <a:t> </a:t>
            </a:r>
            <a:r>
              <a:rPr lang="de-DE" sz="2800" dirty="0" err="1">
                <a:solidFill>
                  <a:schemeClr val="bg1"/>
                </a:solidFill>
              </a:rPr>
              <a:t>placement</a:t>
            </a:r>
            <a:r>
              <a:rPr lang="de-DE" sz="2800" dirty="0">
                <a:solidFill>
                  <a:schemeClr val="bg1"/>
                </a:solidFill>
              </a:rPr>
              <a:t> </a:t>
            </a:r>
            <a:r>
              <a:rPr lang="de-DE" sz="2800" dirty="0" err="1">
                <a:solidFill>
                  <a:schemeClr val="bg1"/>
                </a:solidFill>
              </a:rPr>
              <a:t>throughout</a:t>
            </a:r>
            <a:r>
              <a:rPr lang="de-DE" sz="2800" dirty="0">
                <a:solidFill>
                  <a:schemeClr val="bg1"/>
                </a:solidFill>
              </a:rPr>
              <a:t> </a:t>
            </a:r>
            <a:r>
              <a:rPr lang="de-DE" sz="2800" dirty="0" err="1">
                <a:solidFill>
                  <a:schemeClr val="bg1"/>
                </a:solidFill>
              </a:rPr>
              <a:t>the</a:t>
            </a:r>
            <a:r>
              <a:rPr lang="de-DE" sz="2800" dirty="0">
                <a:solidFill>
                  <a:schemeClr val="bg1"/>
                </a:solidFill>
              </a:rPr>
              <a:t> </a:t>
            </a:r>
            <a:r>
              <a:rPr lang="de-DE" sz="2800" dirty="0" err="1">
                <a:solidFill>
                  <a:schemeClr val="bg1"/>
                </a:solidFill>
              </a:rPr>
              <a:t>city</a:t>
            </a:r>
            <a:endParaRPr lang="de-DE" sz="2800" dirty="0">
              <a:solidFill>
                <a:schemeClr val="bg1"/>
              </a:solidFill>
            </a:endParaRPr>
          </a:p>
          <a:p>
            <a:pPr marL="285750" indent="-285750">
              <a:buClr>
                <a:schemeClr val="bg1"/>
              </a:buClr>
              <a:buFont typeface="Wingdings" panose="05000000000000000000" pitchFamily="2" charset="2"/>
              <a:buChar char="§"/>
            </a:pPr>
            <a:r>
              <a:rPr lang="de-DE" sz="2800" dirty="0">
                <a:solidFill>
                  <a:schemeClr val="bg1"/>
                </a:solidFill>
              </a:rPr>
              <a:t>Integration </a:t>
            </a:r>
            <a:r>
              <a:rPr lang="de-DE" sz="2800" dirty="0" err="1">
                <a:solidFill>
                  <a:schemeClr val="bg1"/>
                </a:solidFill>
              </a:rPr>
              <a:t>of</a:t>
            </a:r>
            <a:r>
              <a:rPr lang="de-DE" sz="2800" dirty="0">
                <a:solidFill>
                  <a:schemeClr val="bg1"/>
                </a:solidFill>
              </a:rPr>
              <a:t> Convenience Shops etc.</a:t>
            </a:r>
          </a:p>
          <a:p>
            <a:pPr marL="285750" indent="-285750">
              <a:buClr>
                <a:schemeClr val="bg1"/>
              </a:buClr>
              <a:buFont typeface="Wingdings" panose="05000000000000000000" pitchFamily="2" charset="2"/>
              <a:buChar char="§"/>
            </a:pPr>
            <a:r>
              <a:rPr lang="de-DE" sz="2800" dirty="0" err="1">
                <a:solidFill>
                  <a:schemeClr val="bg1"/>
                </a:solidFill>
              </a:rPr>
              <a:t>Costumers</a:t>
            </a:r>
            <a:r>
              <a:rPr lang="de-DE" sz="2800" dirty="0">
                <a:solidFill>
                  <a:schemeClr val="bg1"/>
                </a:solidFill>
              </a:rPr>
              <a:t> </a:t>
            </a:r>
            <a:r>
              <a:rPr lang="de-DE" sz="2800" dirty="0" err="1">
                <a:solidFill>
                  <a:schemeClr val="bg1"/>
                </a:solidFill>
              </a:rPr>
              <a:t>are</a:t>
            </a:r>
            <a:r>
              <a:rPr lang="de-DE" sz="2800" dirty="0">
                <a:solidFill>
                  <a:schemeClr val="bg1"/>
                </a:solidFill>
              </a:rPr>
              <a:t> </a:t>
            </a:r>
            <a:r>
              <a:rPr lang="de-DE" sz="2800" dirty="0" err="1">
                <a:solidFill>
                  <a:schemeClr val="bg1"/>
                </a:solidFill>
              </a:rPr>
              <a:t>given</a:t>
            </a:r>
            <a:r>
              <a:rPr lang="de-DE" sz="2800" dirty="0">
                <a:solidFill>
                  <a:schemeClr val="bg1"/>
                </a:solidFill>
              </a:rPr>
              <a:t> </a:t>
            </a:r>
            <a:r>
              <a:rPr lang="de-DE" sz="2800" dirty="0" err="1">
                <a:solidFill>
                  <a:schemeClr val="bg1"/>
                </a:solidFill>
              </a:rPr>
              <a:t>incentives</a:t>
            </a:r>
            <a:r>
              <a:rPr lang="de-DE" sz="2800" dirty="0">
                <a:solidFill>
                  <a:schemeClr val="bg1"/>
                </a:solidFill>
              </a:rPr>
              <a:t> </a:t>
            </a:r>
            <a:r>
              <a:rPr lang="de-DE" sz="2800" dirty="0" err="1">
                <a:solidFill>
                  <a:schemeClr val="bg1"/>
                </a:solidFill>
              </a:rPr>
              <a:t>to</a:t>
            </a:r>
            <a:r>
              <a:rPr lang="de-DE" sz="2800" dirty="0">
                <a:solidFill>
                  <a:schemeClr val="bg1"/>
                </a:solidFill>
              </a:rPr>
              <a:t> </a:t>
            </a:r>
            <a:r>
              <a:rPr lang="de-DE" sz="2800" dirty="0" err="1">
                <a:solidFill>
                  <a:schemeClr val="bg1"/>
                </a:solidFill>
              </a:rPr>
              <a:t>drop</a:t>
            </a:r>
            <a:r>
              <a:rPr lang="de-DE" sz="2800" dirty="0">
                <a:solidFill>
                  <a:schemeClr val="bg1"/>
                </a:solidFill>
              </a:rPr>
              <a:t> </a:t>
            </a:r>
            <a:r>
              <a:rPr lang="de-DE" sz="2800" dirty="0" err="1">
                <a:solidFill>
                  <a:schemeClr val="bg1"/>
                </a:solidFill>
              </a:rPr>
              <a:t>cars</a:t>
            </a:r>
            <a:r>
              <a:rPr lang="de-DE" sz="2800" dirty="0">
                <a:solidFill>
                  <a:schemeClr val="bg1"/>
                </a:solidFill>
              </a:rPr>
              <a:t> at </a:t>
            </a:r>
            <a:r>
              <a:rPr lang="de-DE" sz="2800" dirty="0" err="1">
                <a:solidFill>
                  <a:schemeClr val="bg1"/>
                </a:solidFill>
              </a:rPr>
              <a:t>the</a:t>
            </a:r>
            <a:r>
              <a:rPr lang="de-DE" sz="2800" dirty="0">
                <a:solidFill>
                  <a:schemeClr val="bg1"/>
                </a:solidFill>
              </a:rPr>
              <a:t> Mobility-Hubs</a:t>
            </a:r>
          </a:p>
          <a:p>
            <a:pPr marL="285750" indent="-285750">
              <a:buClr>
                <a:schemeClr val="bg1"/>
              </a:buClr>
              <a:buFont typeface="Wingdings" panose="05000000000000000000" pitchFamily="2" charset="2"/>
              <a:buChar char="§"/>
            </a:pPr>
            <a:endParaRPr lang="de-DE" sz="2800" dirty="0">
              <a:solidFill>
                <a:schemeClr val="bg1"/>
              </a:solidFill>
            </a:endParaRPr>
          </a:p>
          <a:p>
            <a:pPr marL="285750" indent="-285750">
              <a:buClr>
                <a:schemeClr val="bg1"/>
              </a:buClr>
              <a:buFont typeface="Wingdings" panose="05000000000000000000" pitchFamily="2" charset="2"/>
              <a:buChar char="§"/>
            </a:pPr>
            <a:endParaRPr lang="de-DE" sz="2800" dirty="0">
              <a:solidFill>
                <a:schemeClr val="bg1"/>
              </a:solidFill>
            </a:endParaRPr>
          </a:p>
        </p:txBody>
      </p:sp>
    </p:spTree>
    <p:extLst>
      <p:ext uri="{BB962C8B-B14F-4D97-AF65-F5344CB8AC3E}">
        <p14:creationId xmlns:p14="http://schemas.microsoft.com/office/powerpoint/2010/main" val="231477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98171463-300B-401E-9E44-5D4B0C233D55}"/>
              </a:ext>
            </a:extLst>
          </p:cNvPr>
          <p:cNvSpPr txBox="1"/>
          <p:nvPr/>
        </p:nvSpPr>
        <p:spPr>
          <a:xfrm>
            <a:off x="2813050" y="2660650"/>
            <a:ext cx="6724650" cy="1446550"/>
          </a:xfrm>
          <a:prstGeom prst="rect">
            <a:avLst/>
          </a:prstGeom>
          <a:noFill/>
        </p:spPr>
        <p:txBody>
          <a:bodyPr wrap="square" rtlCol="0">
            <a:spAutoFit/>
          </a:bodyPr>
          <a:lstStyle/>
          <a:p>
            <a:r>
              <a:rPr lang="de-DE" sz="8800" dirty="0">
                <a:solidFill>
                  <a:schemeClr val="accent1"/>
                </a:solidFill>
              </a:rPr>
              <a:t>„</a:t>
            </a:r>
            <a:r>
              <a:rPr lang="de-DE" sz="8800" dirty="0">
                <a:solidFill>
                  <a:schemeClr val="bg1"/>
                </a:solidFill>
              </a:rPr>
              <a:t> </a:t>
            </a:r>
            <a:r>
              <a:rPr lang="de-DE" sz="8800" dirty="0" err="1">
                <a:solidFill>
                  <a:schemeClr val="accent1"/>
                </a:solidFill>
              </a:rPr>
              <a:t>e</a:t>
            </a:r>
            <a:r>
              <a:rPr lang="de-DE" sz="8800" dirty="0" err="1">
                <a:solidFill>
                  <a:schemeClr val="bg1"/>
                </a:solidFill>
              </a:rPr>
              <a:t>.</a:t>
            </a:r>
            <a:r>
              <a:rPr lang="de-DE" sz="8800" dirty="0" err="1">
                <a:solidFill>
                  <a:schemeClr val="accent1"/>
                </a:solidFill>
              </a:rPr>
              <a:t>GO</a:t>
            </a:r>
            <a:r>
              <a:rPr lang="de-DE" sz="8800" dirty="0">
                <a:solidFill>
                  <a:schemeClr val="bg1"/>
                </a:solidFill>
              </a:rPr>
              <a:t> </a:t>
            </a:r>
            <a:r>
              <a:rPr lang="de-DE" sz="8800" dirty="0" err="1">
                <a:solidFill>
                  <a:schemeClr val="bg1"/>
                </a:solidFill>
              </a:rPr>
              <a:t>goes</a:t>
            </a:r>
            <a:r>
              <a:rPr lang="de-DE" sz="8800" dirty="0">
                <a:solidFill>
                  <a:schemeClr val="bg1"/>
                </a:solidFill>
              </a:rPr>
              <a:t> </a:t>
            </a:r>
            <a:r>
              <a:rPr lang="de-DE" sz="8800" dirty="0">
                <a:solidFill>
                  <a:schemeClr val="accent1"/>
                </a:solidFill>
              </a:rPr>
              <a:t>e</a:t>
            </a:r>
            <a:r>
              <a:rPr lang="de-DE" sz="8800" dirty="0">
                <a:solidFill>
                  <a:schemeClr val="bg1"/>
                </a:solidFill>
              </a:rPr>
              <a:t>.</a:t>
            </a:r>
            <a:r>
              <a:rPr lang="de-DE" sz="8800" dirty="0">
                <a:solidFill>
                  <a:schemeClr val="accent1"/>
                </a:solidFill>
              </a:rPr>
              <a:t>CO</a:t>
            </a:r>
            <a:r>
              <a:rPr lang="de-DE" sz="8800" dirty="0">
                <a:solidFill>
                  <a:schemeClr val="bg1"/>
                </a:solidFill>
              </a:rPr>
              <a:t> </a:t>
            </a:r>
            <a:r>
              <a:rPr lang="de-DE" sz="8800" dirty="0">
                <a:solidFill>
                  <a:schemeClr val="accent1"/>
                </a:solidFill>
              </a:rPr>
              <a:t>‘‘</a:t>
            </a:r>
          </a:p>
        </p:txBody>
      </p:sp>
    </p:spTree>
    <p:extLst>
      <p:ext uri="{BB962C8B-B14F-4D97-AF65-F5344CB8AC3E}">
        <p14:creationId xmlns:p14="http://schemas.microsoft.com/office/powerpoint/2010/main" val="2206292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accent1"/>
                </a:solidFill>
                <a:latin typeface="Agency FB" panose="020B0503020202020204" pitchFamily="34" charset="0"/>
              </a:rPr>
              <a:t>e</a:t>
            </a:r>
            <a:r>
              <a:rPr lang="de-DE" sz="4000" dirty="0">
                <a:solidFill>
                  <a:schemeClr val="bg1"/>
                </a:solidFill>
                <a:latin typeface="Agency FB" panose="020B0503020202020204" pitchFamily="34" charset="0"/>
              </a:rPr>
              <a:t>.</a:t>
            </a:r>
            <a:r>
              <a:rPr lang="de-DE" sz="4000" dirty="0">
                <a:solidFill>
                  <a:schemeClr val="accent1"/>
                </a:solidFill>
                <a:latin typeface="Agency FB" panose="020B0503020202020204" pitchFamily="34" charset="0"/>
              </a:rPr>
              <a:t>CO</a:t>
            </a:r>
            <a:r>
              <a:rPr lang="de-DE" sz="4000" dirty="0">
                <a:solidFill>
                  <a:schemeClr val="bg1"/>
                </a:solidFill>
                <a:latin typeface="Agency FB" panose="020B0503020202020204" pitchFamily="34" charset="0"/>
              </a:rPr>
              <a:t> AS THE UNIVERSAL MOBILITY SOLUTION WITHIN URBAN AREAS</a:t>
            </a:r>
          </a:p>
        </p:txBody>
      </p:sp>
      <p:sp>
        <p:nvSpPr>
          <p:cNvPr id="21" name="Rechteck 20">
            <a:extLst>
              <a:ext uri="{FF2B5EF4-FFF2-40B4-BE49-F238E27FC236}">
                <a16:creationId xmlns:a16="http://schemas.microsoft.com/office/drawing/2014/main" id="{0C8D4E80-EF4A-44A4-ABD7-344B22EC4E97}"/>
              </a:ext>
            </a:extLst>
          </p:cNvPr>
          <p:cNvSpPr/>
          <p:nvPr/>
        </p:nvSpPr>
        <p:spPr>
          <a:xfrm>
            <a:off x="1290916" y="2656186"/>
            <a:ext cx="2629647" cy="974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dirty="0" err="1"/>
              <a:t>e.GO</a:t>
            </a:r>
            <a:r>
              <a:rPr lang="de-DE" sz="4000" dirty="0"/>
              <a:t> Life</a:t>
            </a:r>
          </a:p>
        </p:txBody>
      </p:sp>
      <p:sp>
        <p:nvSpPr>
          <p:cNvPr id="22" name="Rechteck 21">
            <a:extLst>
              <a:ext uri="{FF2B5EF4-FFF2-40B4-BE49-F238E27FC236}">
                <a16:creationId xmlns:a16="http://schemas.microsoft.com/office/drawing/2014/main" id="{98CC33FC-1FDD-4DC9-8CDC-20D2F76CCED7}"/>
              </a:ext>
            </a:extLst>
          </p:cNvPr>
          <p:cNvSpPr/>
          <p:nvPr/>
        </p:nvSpPr>
        <p:spPr>
          <a:xfrm>
            <a:off x="8271437" y="2656186"/>
            <a:ext cx="2629647" cy="974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dirty="0" err="1"/>
              <a:t>e.GO</a:t>
            </a:r>
            <a:r>
              <a:rPr lang="de-DE" sz="4000" dirty="0"/>
              <a:t> </a:t>
            </a:r>
            <a:r>
              <a:rPr lang="de-DE" sz="4000" dirty="0" err="1"/>
              <a:t>Mover</a:t>
            </a:r>
            <a:endParaRPr lang="de-DE" sz="4000" dirty="0"/>
          </a:p>
        </p:txBody>
      </p:sp>
      <p:sp>
        <p:nvSpPr>
          <p:cNvPr id="23" name="Rechteck 22">
            <a:extLst>
              <a:ext uri="{FF2B5EF4-FFF2-40B4-BE49-F238E27FC236}">
                <a16:creationId xmlns:a16="http://schemas.microsoft.com/office/drawing/2014/main" id="{546F7291-5E91-4C1B-AC76-F340646B56AC}"/>
              </a:ext>
            </a:extLst>
          </p:cNvPr>
          <p:cNvSpPr/>
          <p:nvPr/>
        </p:nvSpPr>
        <p:spPr>
          <a:xfrm>
            <a:off x="4781178" y="5100917"/>
            <a:ext cx="2629647" cy="974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dirty="0" err="1"/>
              <a:t>e.GO</a:t>
            </a:r>
            <a:r>
              <a:rPr lang="de-DE" sz="4000" dirty="0"/>
              <a:t> </a:t>
            </a:r>
            <a:r>
              <a:rPr lang="de-DE" sz="4000" dirty="0" err="1"/>
              <a:t>Kart</a:t>
            </a:r>
            <a:endParaRPr lang="de-DE" sz="4000" dirty="0"/>
          </a:p>
        </p:txBody>
      </p:sp>
      <p:cxnSp>
        <p:nvCxnSpPr>
          <p:cNvPr id="28" name="Gerader Verbinder 27">
            <a:extLst>
              <a:ext uri="{FF2B5EF4-FFF2-40B4-BE49-F238E27FC236}">
                <a16:creationId xmlns:a16="http://schemas.microsoft.com/office/drawing/2014/main" id="{EF8424C2-2F48-4E03-A4BA-BC3D9F5B59E3}"/>
              </a:ext>
            </a:extLst>
          </p:cNvPr>
          <p:cNvCxnSpPr>
            <a:cxnSpLocks/>
            <a:stCxn id="21" idx="3"/>
            <a:endCxn id="23" idx="0"/>
          </p:cNvCxnSpPr>
          <p:nvPr/>
        </p:nvCxnSpPr>
        <p:spPr>
          <a:xfrm>
            <a:off x="3920563" y="3143269"/>
            <a:ext cx="2175439" cy="19576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12DFA0C3-F0ED-4901-865D-D682B98A0EC1}"/>
              </a:ext>
            </a:extLst>
          </p:cNvPr>
          <p:cNvCxnSpPr>
            <a:cxnSpLocks/>
            <a:stCxn id="23" idx="0"/>
            <a:endCxn id="22" idx="1"/>
          </p:cNvCxnSpPr>
          <p:nvPr/>
        </p:nvCxnSpPr>
        <p:spPr>
          <a:xfrm flipV="1">
            <a:off x="6096002" y="3143269"/>
            <a:ext cx="2175435" cy="19576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8A0C13BF-2422-4F6F-B12B-3183E5C06AC4}"/>
              </a:ext>
            </a:extLst>
          </p:cNvPr>
          <p:cNvCxnSpPr>
            <a:cxnSpLocks/>
            <a:stCxn id="21" idx="3"/>
            <a:endCxn id="22" idx="1"/>
          </p:cNvCxnSpPr>
          <p:nvPr/>
        </p:nvCxnSpPr>
        <p:spPr>
          <a:xfrm>
            <a:off x="3920563" y="3143269"/>
            <a:ext cx="43508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25D8529A-4258-4705-B78F-15A221B8A321}"/>
              </a:ext>
            </a:extLst>
          </p:cNvPr>
          <p:cNvSpPr txBox="1"/>
          <p:nvPr/>
        </p:nvSpPr>
        <p:spPr>
          <a:xfrm>
            <a:off x="5065059" y="3360788"/>
            <a:ext cx="2575860" cy="707886"/>
          </a:xfrm>
          <a:prstGeom prst="rect">
            <a:avLst/>
          </a:prstGeom>
          <a:noFill/>
        </p:spPr>
        <p:txBody>
          <a:bodyPr wrap="square" rtlCol="0">
            <a:spAutoFit/>
          </a:bodyPr>
          <a:lstStyle/>
          <a:p>
            <a:r>
              <a:rPr lang="de-DE" sz="4000" dirty="0">
                <a:solidFill>
                  <a:schemeClr val="accent1"/>
                </a:solidFill>
              </a:rPr>
              <a:t>e.CO System</a:t>
            </a:r>
          </a:p>
        </p:txBody>
      </p:sp>
    </p:spTree>
    <p:extLst>
      <p:ext uri="{BB962C8B-B14F-4D97-AF65-F5344CB8AC3E}">
        <p14:creationId xmlns:p14="http://schemas.microsoft.com/office/powerpoint/2010/main" val="315521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EA87C1EC-D962-4B1F-9327-EB69C03E763E}"/>
              </a:ext>
            </a:extLst>
          </p:cNvPr>
          <p:cNvGraphicFramePr>
            <a:graphicFrameLocks noChangeAspect="1"/>
          </p:cNvGraphicFramePr>
          <p:nvPr>
            <p:custDataLst>
              <p:tags r:id="rId2"/>
            </p:custDataLst>
            <p:extLst>
              <p:ext uri="{D42A27DB-BD31-4B8C-83A1-F6EECF244321}">
                <p14:modId xmlns:p14="http://schemas.microsoft.com/office/powerpoint/2010/main" val="10255886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89" name="think-cell Folie" r:id="rId4" imgW="501" imgH="501" progId="TCLayout.ActiveDocument.1">
                  <p:embed/>
                </p:oleObj>
              </mc:Choice>
              <mc:Fallback>
                <p:oleObj name="think-cell Folie" r:id="rId4" imgW="501" imgH="50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2D75D877-6A75-4972-B235-598BFDD2BA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6430" y="3030874"/>
            <a:ext cx="2100539" cy="2100539"/>
          </a:xfrm>
          <a:prstGeom prst="rect">
            <a:avLst/>
          </a:prstGeom>
        </p:spPr>
      </p:pic>
      <p:grpSp>
        <p:nvGrpSpPr>
          <p:cNvPr id="13" name="Gruppieren 12">
            <a:extLst>
              <a:ext uri="{FF2B5EF4-FFF2-40B4-BE49-F238E27FC236}">
                <a16:creationId xmlns:a16="http://schemas.microsoft.com/office/drawing/2014/main" id="{138AAFEB-FF76-4A7C-8630-160DC5BAC5BB}"/>
              </a:ext>
            </a:extLst>
          </p:cNvPr>
          <p:cNvGrpSpPr/>
          <p:nvPr/>
        </p:nvGrpSpPr>
        <p:grpSpPr>
          <a:xfrm>
            <a:off x="2567581" y="2108057"/>
            <a:ext cx="1060704" cy="1060704"/>
            <a:chOff x="4246969" y="2423684"/>
            <a:chExt cx="1060704" cy="1060704"/>
          </a:xfrm>
        </p:grpSpPr>
        <p:sp>
          <p:nvSpPr>
            <p:cNvPr id="10" name="Rechteck 9">
              <a:extLst>
                <a:ext uri="{FF2B5EF4-FFF2-40B4-BE49-F238E27FC236}">
                  <a16:creationId xmlns:a16="http://schemas.microsoft.com/office/drawing/2014/main" id="{DEFF892B-E40D-4C25-9D7C-ABC7024BA4E2}"/>
                </a:ext>
              </a:extLst>
            </p:cNvPr>
            <p:cNvSpPr/>
            <p:nvPr/>
          </p:nvSpPr>
          <p:spPr>
            <a:xfrm rot="21253120">
              <a:off x="4463299" y="3289736"/>
              <a:ext cx="727566" cy="1684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256F01A6-436C-41CE-94B0-4AFC9A2337A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235273">
              <a:off x="4246969" y="2423684"/>
              <a:ext cx="1060704" cy="1060704"/>
            </a:xfrm>
            <a:prstGeom prst="rect">
              <a:avLst/>
            </a:prstGeom>
          </p:spPr>
        </p:pic>
      </p:grpSp>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SUBSCRIBERS ARE FULLY INTEGRATED INTO THE </a:t>
            </a:r>
            <a:r>
              <a:rPr lang="de-DE" sz="4000" dirty="0">
                <a:solidFill>
                  <a:schemeClr val="accent1"/>
                </a:solidFill>
                <a:latin typeface="Agency FB" panose="020B0503020202020204" pitchFamily="34" charset="0"/>
              </a:rPr>
              <a:t>e</a:t>
            </a:r>
            <a:r>
              <a:rPr lang="de-DE" sz="4000" dirty="0">
                <a:solidFill>
                  <a:schemeClr val="bg1"/>
                </a:solidFill>
                <a:latin typeface="Agency FB" panose="020B0503020202020204" pitchFamily="34" charset="0"/>
              </a:rPr>
              <a:t>.</a:t>
            </a:r>
            <a:r>
              <a:rPr lang="de-DE" sz="4000" dirty="0">
                <a:solidFill>
                  <a:schemeClr val="accent1"/>
                </a:solidFill>
                <a:latin typeface="Agency FB" panose="020B0503020202020204" pitchFamily="34" charset="0"/>
              </a:rPr>
              <a:t>CO</a:t>
            </a:r>
            <a:r>
              <a:rPr lang="de-DE" sz="4000" dirty="0">
                <a:solidFill>
                  <a:schemeClr val="bg1"/>
                </a:solidFill>
                <a:latin typeface="Agency FB" panose="020B0503020202020204" pitchFamily="34" charset="0"/>
              </a:rPr>
              <a:t> SYSTEM</a:t>
            </a:r>
          </a:p>
        </p:txBody>
      </p:sp>
      <p:sp>
        <p:nvSpPr>
          <p:cNvPr id="14" name="Bogen 13">
            <a:extLst>
              <a:ext uri="{FF2B5EF4-FFF2-40B4-BE49-F238E27FC236}">
                <a16:creationId xmlns:a16="http://schemas.microsoft.com/office/drawing/2014/main" id="{B6B94DB0-A549-48BB-B731-B0EA274F62F7}"/>
              </a:ext>
            </a:extLst>
          </p:cNvPr>
          <p:cNvSpPr/>
          <p:nvPr/>
        </p:nvSpPr>
        <p:spPr>
          <a:xfrm rot="8040366">
            <a:off x="2962700" y="3411800"/>
            <a:ext cx="468000" cy="468000"/>
          </a:xfrm>
          <a:prstGeom prst="arc">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6" name="Ellipse 15">
            <a:extLst>
              <a:ext uri="{FF2B5EF4-FFF2-40B4-BE49-F238E27FC236}">
                <a16:creationId xmlns:a16="http://schemas.microsoft.com/office/drawing/2014/main" id="{0AA05C84-2173-4603-872F-FB9848B0958D}"/>
              </a:ext>
            </a:extLst>
          </p:cNvPr>
          <p:cNvSpPr/>
          <p:nvPr/>
        </p:nvSpPr>
        <p:spPr>
          <a:xfrm>
            <a:off x="2972983" y="3410088"/>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E1401738-0876-4014-BD48-1F71113F11D5}"/>
              </a:ext>
            </a:extLst>
          </p:cNvPr>
          <p:cNvSpPr/>
          <p:nvPr/>
        </p:nvSpPr>
        <p:spPr>
          <a:xfrm>
            <a:off x="3271015" y="3410087"/>
            <a:ext cx="144000" cy="14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4AEEBCFA-D1FD-471C-95D6-9EF04D9713DD}"/>
              </a:ext>
            </a:extLst>
          </p:cNvPr>
          <p:cNvSpPr txBox="1"/>
          <p:nvPr/>
        </p:nvSpPr>
        <p:spPr>
          <a:xfrm>
            <a:off x="4509847" y="2372983"/>
            <a:ext cx="5939865" cy="3416320"/>
          </a:xfrm>
          <a:prstGeom prst="rect">
            <a:avLst/>
          </a:prstGeom>
          <a:noFill/>
        </p:spPr>
        <p:txBody>
          <a:bodyPr wrap="square" rtlCol="0">
            <a:spAutoFit/>
          </a:bodyPr>
          <a:lstStyle/>
          <a:p>
            <a:pPr>
              <a:buClr>
                <a:schemeClr val="bg1"/>
              </a:buClr>
            </a:pPr>
            <a:r>
              <a:rPr lang="de-DE" sz="4000" dirty="0">
                <a:solidFill>
                  <a:schemeClr val="bg1"/>
                </a:solidFill>
              </a:rPr>
              <a:t>The </a:t>
            </a:r>
            <a:r>
              <a:rPr lang="de-DE" sz="4000" dirty="0">
                <a:solidFill>
                  <a:schemeClr val="accent1"/>
                </a:solidFill>
              </a:rPr>
              <a:t>e</a:t>
            </a:r>
            <a:r>
              <a:rPr lang="de-DE" sz="4000" dirty="0">
                <a:solidFill>
                  <a:schemeClr val="bg1"/>
                </a:solidFill>
              </a:rPr>
              <a:t>.</a:t>
            </a:r>
            <a:r>
              <a:rPr lang="de-DE" sz="4000" dirty="0">
                <a:solidFill>
                  <a:schemeClr val="accent1"/>
                </a:solidFill>
              </a:rPr>
              <a:t>CO</a:t>
            </a:r>
            <a:r>
              <a:rPr lang="de-DE" sz="4000" dirty="0">
                <a:solidFill>
                  <a:schemeClr val="bg1"/>
                </a:solidFill>
              </a:rPr>
              <a:t> </a:t>
            </a:r>
            <a:r>
              <a:rPr lang="de-DE" sz="4000" dirty="0" err="1">
                <a:solidFill>
                  <a:schemeClr val="bg1"/>
                </a:solidFill>
              </a:rPr>
              <a:t>Subscription</a:t>
            </a:r>
            <a:endParaRPr lang="de-DE" sz="4000" dirty="0">
              <a:solidFill>
                <a:schemeClr val="bg1"/>
              </a:solidFill>
            </a:endParaRPr>
          </a:p>
          <a:p>
            <a:pPr marL="285750" indent="-285750">
              <a:buClr>
                <a:schemeClr val="bg1"/>
              </a:buClr>
              <a:buFont typeface="Wingdings" panose="05000000000000000000" pitchFamily="2" charset="2"/>
              <a:buChar char="§"/>
            </a:pPr>
            <a:r>
              <a:rPr lang="de-DE" sz="2800" dirty="0">
                <a:solidFill>
                  <a:schemeClr val="bg1"/>
                </a:solidFill>
              </a:rPr>
              <a:t>Free-floating </a:t>
            </a:r>
            <a:r>
              <a:rPr lang="de-DE" sz="2800" dirty="0" err="1">
                <a:solidFill>
                  <a:schemeClr val="bg1"/>
                </a:solidFill>
              </a:rPr>
              <a:t>carsharing</a:t>
            </a:r>
            <a:r>
              <a:rPr lang="de-DE" sz="2800" dirty="0">
                <a:solidFill>
                  <a:schemeClr val="bg1"/>
                </a:solidFill>
              </a:rPr>
              <a:t> </a:t>
            </a:r>
            <a:r>
              <a:rPr lang="de-DE" sz="2800" dirty="0" err="1">
                <a:solidFill>
                  <a:schemeClr val="bg1"/>
                </a:solidFill>
              </a:rPr>
              <a:t>within</a:t>
            </a:r>
            <a:r>
              <a:rPr lang="de-DE" sz="2800" dirty="0">
                <a:solidFill>
                  <a:schemeClr val="bg1"/>
                </a:solidFill>
              </a:rPr>
              <a:t> </a:t>
            </a:r>
            <a:r>
              <a:rPr lang="de-DE" sz="2800" dirty="0" err="1">
                <a:solidFill>
                  <a:schemeClr val="bg1"/>
                </a:solidFill>
              </a:rPr>
              <a:t>the</a:t>
            </a:r>
            <a:r>
              <a:rPr lang="de-DE" sz="2800" dirty="0">
                <a:solidFill>
                  <a:schemeClr val="bg1"/>
                </a:solidFill>
              </a:rPr>
              <a:t> </a:t>
            </a:r>
            <a:r>
              <a:rPr lang="de-DE" sz="2800" dirty="0" err="1">
                <a:solidFill>
                  <a:schemeClr val="bg1"/>
                </a:solidFill>
              </a:rPr>
              <a:t>city</a:t>
            </a:r>
            <a:r>
              <a:rPr lang="de-DE" sz="2800" dirty="0">
                <a:solidFill>
                  <a:schemeClr val="bg1"/>
                </a:solidFill>
              </a:rPr>
              <a:t> </a:t>
            </a:r>
            <a:r>
              <a:rPr lang="de-DE" sz="2800" dirty="0" err="1">
                <a:solidFill>
                  <a:schemeClr val="bg1"/>
                </a:solidFill>
              </a:rPr>
              <a:t>center</a:t>
            </a:r>
            <a:endParaRPr lang="de-DE" sz="2800" dirty="0">
              <a:solidFill>
                <a:schemeClr val="bg1"/>
              </a:solidFill>
            </a:endParaRPr>
          </a:p>
          <a:p>
            <a:pPr marL="285750" indent="-285750">
              <a:buClr>
                <a:schemeClr val="bg1"/>
              </a:buClr>
              <a:buFont typeface="Wingdings" panose="05000000000000000000" pitchFamily="2" charset="2"/>
              <a:buChar char="§"/>
            </a:pPr>
            <a:r>
              <a:rPr lang="de-DE" sz="2800" dirty="0">
                <a:solidFill>
                  <a:schemeClr val="bg1"/>
                </a:solidFill>
              </a:rPr>
              <a:t>Individual </a:t>
            </a:r>
            <a:r>
              <a:rPr lang="de-DE" sz="2800" dirty="0" err="1">
                <a:solidFill>
                  <a:schemeClr val="bg1"/>
                </a:solidFill>
              </a:rPr>
              <a:t>user</a:t>
            </a:r>
            <a:r>
              <a:rPr lang="de-DE" sz="2800" dirty="0">
                <a:solidFill>
                  <a:schemeClr val="bg1"/>
                </a:solidFill>
              </a:rPr>
              <a:t> </a:t>
            </a:r>
            <a:r>
              <a:rPr lang="de-DE" sz="2800" dirty="0" err="1">
                <a:solidFill>
                  <a:schemeClr val="bg1"/>
                </a:solidFill>
              </a:rPr>
              <a:t>experience</a:t>
            </a:r>
            <a:endParaRPr lang="de-DE" sz="2800" dirty="0">
              <a:solidFill>
                <a:schemeClr val="bg1"/>
              </a:solidFill>
            </a:endParaRPr>
          </a:p>
          <a:p>
            <a:pPr marL="285750" indent="-285750">
              <a:buClr>
                <a:schemeClr val="bg1"/>
              </a:buClr>
              <a:buFont typeface="Wingdings" panose="05000000000000000000" pitchFamily="2" charset="2"/>
              <a:buChar char="§"/>
            </a:pPr>
            <a:r>
              <a:rPr lang="de-DE" sz="2800" dirty="0" err="1">
                <a:solidFill>
                  <a:schemeClr val="bg1"/>
                </a:solidFill>
              </a:rPr>
              <a:t>Intermodality</a:t>
            </a:r>
            <a:r>
              <a:rPr lang="de-DE" sz="2800" dirty="0">
                <a:solidFill>
                  <a:schemeClr val="bg1"/>
                </a:solidFill>
              </a:rPr>
              <a:t> </a:t>
            </a:r>
          </a:p>
          <a:p>
            <a:pPr marL="285750" indent="-285750">
              <a:buClr>
                <a:schemeClr val="bg1"/>
              </a:buClr>
              <a:buFont typeface="Wingdings" panose="05000000000000000000" pitchFamily="2" charset="2"/>
              <a:buChar char="§"/>
            </a:pPr>
            <a:r>
              <a:rPr lang="de-DE" sz="2800" dirty="0" err="1">
                <a:solidFill>
                  <a:schemeClr val="bg1"/>
                </a:solidFill>
              </a:rPr>
              <a:t>No</a:t>
            </a:r>
            <a:r>
              <a:rPr lang="de-DE" sz="2800" dirty="0">
                <a:solidFill>
                  <a:schemeClr val="bg1"/>
                </a:solidFill>
              </a:rPr>
              <a:t> </a:t>
            </a:r>
            <a:r>
              <a:rPr lang="de-DE" sz="2800" dirty="0" err="1">
                <a:solidFill>
                  <a:schemeClr val="bg1"/>
                </a:solidFill>
              </a:rPr>
              <a:t>maintenance</a:t>
            </a:r>
            <a:r>
              <a:rPr lang="de-DE" sz="2800" dirty="0">
                <a:solidFill>
                  <a:schemeClr val="bg1"/>
                </a:solidFill>
              </a:rPr>
              <a:t> </a:t>
            </a:r>
            <a:r>
              <a:rPr lang="de-DE" sz="2800" dirty="0" err="1">
                <a:solidFill>
                  <a:schemeClr val="bg1"/>
                </a:solidFill>
              </a:rPr>
              <a:t>by</a:t>
            </a:r>
            <a:r>
              <a:rPr lang="de-DE" sz="2800" dirty="0">
                <a:solidFill>
                  <a:schemeClr val="bg1"/>
                </a:solidFill>
              </a:rPr>
              <a:t> </a:t>
            </a:r>
            <a:r>
              <a:rPr lang="de-DE" sz="2800" dirty="0" err="1">
                <a:solidFill>
                  <a:schemeClr val="bg1"/>
                </a:solidFill>
              </a:rPr>
              <a:t>the</a:t>
            </a:r>
            <a:r>
              <a:rPr lang="de-DE" sz="2800" dirty="0">
                <a:solidFill>
                  <a:schemeClr val="bg1"/>
                </a:solidFill>
              </a:rPr>
              <a:t> </a:t>
            </a:r>
            <a:r>
              <a:rPr lang="de-DE" sz="2800" dirty="0" err="1">
                <a:solidFill>
                  <a:schemeClr val="bg1"/>
                </a:solidFill>
              </a:rPr>
              <a:t>customer</a:t>
            </a:r>
            <a:r>
              <a:rPr lang="de-DE" sz="2800" dirty="0">
                <a:solidFill>
                  <a:schemeClr val="bg1"/>
                </a:solidFill>
              </a:rPr>
              <a:t> </a:t>
            </a:r>
            <a:r>
              <a:rPr lang="de-DE" sz="2800" dirty="0" err="1">
                <a:solidFill>
                  <a:schemeClr val="bg1"/>
                </a:solidFill>
              </a:rPr>
              <a:t>needed</a:t>
            </a:r>
            <a:endParaRPr lang="de-DE" sz="2800" dirty="0">
              <a:solidFill>
                <a:schemeClr val="bg1"/>
              </a:solidFill>
            </a:endParaRPr>
          </a:p>
          <a:p>
            <a:pPr marL="285750" indent="-285750">
              <a:buClr>
                <a:schemeClr val="bg1"/>
              </a:buClr>
              <a:buFont typeface="Wingdings" panose="05000000000000000000" pitchFamily="2" charset="2"/>
              <a:buChar char="§"/>
            </a:pPr>
            <a:endParaRPr lang="de-DE" sz="2800" dirty="0">
              <a:solidFill>
                <a:schemeClr val="bg1"/>
              </a:solidFill>
            </a:endParaRPr>
          </a:p>
          <a:p>
            <a:pPr marL="285750" indent="-285750">
              <a:buClr>
                <a:schemeClr val="bg1"/>
              </a:buClr>
              <a:buFont typeface="Wingdings" panose="05000000000000000000" pitchFamily="2" charset="2"/>
              <a:buChar char="§"/>
            </a:pPr>
            <a:endParaRPr lang="de-DE" sz="2800" dirty="0">
              <a:solidFill>
                <a:schemeClr val="bg1"/>
              </a:solidFill>
            </a:endParaRPr>
          </a:p>
        </p:txBody>
      </p:sp>
      <p:cxnSp>
        <p:nvCxnSpPr>
          <p:cNvPr id="4" name="Gerader Verbinder 3">
            <a:extLst>
              <a:ext uri="{FF2B5EF4-FFF2-40B4-BE49-F238E27FC236}">
                <a16:creationId xmlns:a16="http://schemas.microsoft.com/office/drawing/2014/main" id="{6981990E-199F-4EDA-ABA2-238BE5FAE4A5}"/>
              </a:ext>
            </a:extLst>
          </p:cNvPr>
          <p:cNvCxnSpPr/>
          <p:nvPr/>
        </p:nvCxnSpPr>
        <p:spPr>
          <a:xfrm>
            <a:off x="4625094" y="3030874"/>
            <a:ext cx="34865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946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307776"/>
            <a:ext cx="6967537" cy="707886"/>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CARRY YOUR CAR IN YOUR POCKET</a:t>
            </a:r>
          </a:p>
        </p:txBody>
      </p:sp>
      <p:pic>
        <p:nvPicPr>
          <p:cNvPr id="4" name="Grafik 3">
            <a:extLst>
              <a:ext uri="{FF2B5EF4-FFF2-40B4-BE49-F238E27FC236}">
                <a16:creationId xmlns:a16="http://schemas.microsoft.com/office/drawing/2014/main" id="{E5FBE851-B494-4776-A0FB-8D8545942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74" y="2179918"/>
            <a:ext cx="3802455" cy="3802455"/>
          </a:xfrm>
          <a:prstGeom prst="rect">
            <a:avLst/>
          </a:prstGeom>
        </p:spPr>
      </p:pic>
      <p:sp>
        <p:nvSpPr>
          <p:cNvPr id="6" name="Rechteck: abgerundete Ecken 5">
            <a:extLst>
              <a:ext uri="{FF2B5EF4-FFF2-40B4-BE49-F238E27FC236}">
                <a16:creationId xmlns:a16="http://schemas.microsoft.com/office/drawing/2014/main" id="{8334E3C5-B1E3-4A5B-9651-7AE63B0352D4}"/>
              </a:ext>
            </a:extLst>
          </p:cNvPr>
          <p:cNvSpPr/>
          <p:nvPr/>
        </p:nvSpPr>
        <p:spPr>
          <a:xfrm>
            <a:off x="2656701" y="3001145"/>
            <a:ext cx="1080000" cy="108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 name="Gruppieren 6">
            <a:extLst>
              <a:ext uri="{FF2B5EF4-FFF2-40B4-BE49-F238E27FC236}">
                <a16:creationId xmlns:a16="http://schemas.microsoft.com/office/drawing/2014/main" id="{74EB4B4C-D23C-40FA-BB10-D0984BA453EC}"/>
              </a:ext>
            </a:extLst>
          </p:cNvPr>
          <p:cNvGrpSpPr>
            <a:grpSpLocks noChangeAspect="1"/>
          </p:cNvGrpSpPr>
          <p:nvPr/>
        </p:nvGrpSpPr>
        <p:grpSpPr>
          <a:xfrm>
            <a:off x="2730918" y="3352248"/>
            <a:ext cx="931565" cy="377794"/>
            <a:chOff x="120770" y="1005758"/>
            <a:chExt cx="11950460" cy="4846483"/>
          </a:xfrm>
        </p:grpSpPr>
        <p:pic>
          <p:nvPicPr>
            <p:cNvPr id="8" name="Grafik 7">
              <a:extLst>
                <a:ext uri="{FF2B5EF4-FFF2-40B4-BE49-F238E27FC236}">
                  <a16:creationId xmlns:a16="http://schemas.microsoft.com/office/drawing/2014/main" id="{76D7740D-2E4C-44C5-976D-BD1C94D6B7A0}"/>
                </a:ext>
              </a:extLst>
            </p:cNvPr>
            <p:cNvPicPr>
              <a:picLocks noChangeAspect="1"/>
            </p:cNvPicPr>
            <p:nvPr/>
          </p:nvPicPr>
          <p:blipFill>
            <a:blip r:embed="rId3"/>
            <a:stretch>
              <a:fillRect/>
            </a:stretch>
          </p:blipFill>
          <p:spPr>
            <a:xfrm>
              <a:off x="120770" y="1005758"/>
              <a:ext cx="11950460" cy="4846483"/>
            </a:xfrm>
            <a:prstGeom prst="rect">
              <a:avLst/>
            </a:prstGeom>
          </p:spPr>
        </p:pic>
        <p:sp>
          <p:nvSpPr>
            <p:cNvPr id="9" name="Rechteck 8">
              <a:extLst>
                <a:ext uri="{FF2B5EF4-FFF2-40B4-BE49-F238E27FC236}">
                  <a16:creationId xmlns:a16="http://schemas.microsoft.com/office/drawing/2014/main" id="{41742BBD-FD52-4122-B4E4-EFAA38BD628C}"/>
                </a:ext>
              </a:extLst>
            </p:cNvPr>
            <p:cNvSpPr/>
            <p:nvPr/>
          </p:nvSpPr>
          <p:spPr>
            <a:xfrm>
              <a:off x="5492151" y="2127849"/>
              <a:ext cx="2455653" cy="2380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 name="Textfeld 9">
            <a:extLst>
              <a:ext uri="{FF2B5EF4-FFF2-40B4-BE49-F238E27FC236}">
                <a16:creationId xmlns:a16="http://schemas.microsoft.com/office/drawing/2014/main" id="{85CB8405-21ED-43C1-9378-F6419BC2C0E9}"/>
              </a:ext>
            </a:extLst>
          </p:cNvPr>
          <p:cNvSpPr txBox="1"/>
          <p:nvPr/>
        </p:nvSpPr>
        <p:spPr>
          <a:xfrm>
            <a:off x="4587541" y="2179918"/>
            <a:ext cx="5939865" cy="5016758"/>
          </a:xfrm>
          <a:prstGeom prst="rect">
            <a:avLst/>
          </a:prstGeom>
          <a:noFill/>
        </p:spPr>
        <p:txBody>
          <a:bodyPr wrap="square" rtlCol="0">
            <a:spAutoFit/>
          </a:bodyPr>
          <a:lstStyle/>
          <a:p>
            <a:pPr>
              <a:buClr>
                <a:schemeClr val="bg1"/>
              </a:buClr>
            </a:pPr>
            <a:r>
              <a:rPr lang="de-DE" sz="4000" dirty="0">
                <a:solidFill>
                  <a:schemeClr val="bg1"/>
                </a:solidFill>
              </a:rPr>
              <a:t>The </a:t>
            </a:r>
            <a:r>
              <a:rPr lang="de-DE" sz="4000" dirty="0">
                <a:solidFill>
                  <a:schemeClr val="accent1"/>
                </a:solidFill>
              </a:rPr>
              <a:t>e</a:t>
            </a:r>
            <a:r>
              <a:rPr lang="de-DE" sz="4000" dirty="0">
                <a:solidFill>
                  <a:schemeClr val="bg1"/>
                </a:solidFill>
              </a:rPr>
              <a:t>.</a:t>
            </a:r>
            <a:r>
              <a:rPr lang="de-DE" sz="4000" dirty="0">
                <a:solidFill>
                  <a:schemeClr val="accent1"/>
                </a:solidFill>
              </a:rPr>
              <a:t>CO</a:t>
            </a:r>
            <a:r>
              <a:rPr lang="de-DE" sz="4000" dirty="0">
                <a:solidFill>
                  <a:schemeClr val="bg1"/>
                </a:solidFill>
              </a:rPr>
              <a:t> APP</a:t>
            </a:r>
          </a:p>
          <a:p>
            <a:pPr marL="285750" indent="-285750">
              <a:buClr>
                <a:schemeClr val="bg1"/>
              </a:buClr>
              <a:buFont typeface="Wingdings" panose="05000000000000000000" pitchFamily="2" charset="2"/>
              <a:buChar char="§"/>
            </a:pPr>
            <a:r>
              <a:rPr lang="de-DE" sz="2800" dirty="0">
                <a:solidFill>
                  <a:schemeClr val="bg1"/>
                </a:solidFill>
              </a:rPr>
              <a:t>The </a:t>
            </a:r>
            <a:r>
              <a:rPr lang="de-DE" sz="2800" dirty="0" err="1">
                <a:solidFill>
                  <a:schemeClr val="bg1"/>
                </a:solidFill>
              </a:rPr>
              <a:t>central</a:t>
            </a:r>
            <a:r>
              <a:rPr lang="de-DE" sz="2800" dirty="0">
                <a:solidFill>
                  <a:schemeClr val="bg1"/>
                </a:solidFill>
              </a:rPr>
              <a:t> </a:t>
            </a:r>
            <a:r>
              <a:rPr lang="de-DE" sz="2800" dirty="0" err="1">
                <a:solidFill>
                  <a:schemeClr val="bg1"/>
                </a:solidFill>
              </a:rPr>
              <a:t>element</a:t>
            </a:r>
            <a:r>
              <a:rPr lang="de-DE" sz="2800" dirty="0">
                <a:solidFill>
                  <a:schemeClr val="bg1"/>
                </a:solidFill>
              </a:rPr>
              <a:t> </a:t>
            </a:r>
            <a:r>
              <a:rPr lang="de-DE" sz="2800" dirty="0" err="1">
                <a:solidFill>
                  <a:schemeClr val="bg1"/>
                </a:solidFill>
              </a:rPr>
              <a:t>of</a:t>
            </a:r>
            <a:r>
              <a:rPr lang="de-DE" sz="2800" dirty="0">
                <a:solidFill>
                  <a:schemeClr val="bg1"/>
                </a:solidFill>
              </a:rPr>
              <a:t> </a:t>
            </a:r>
            <a:r>
              <a:rPr lang="de-DE" sz="2800" dirty="0" err="1">
                <a:solidFill>
                  <a:schemeClr val="bg1"/>
                </a:solidFill>
              </a:rPr>
              <a:t>the</a:t>
            </a:r>
            <a:r>
              <a:rPr lang="de-DE" sz="2800" dirty="0">
                <a:solidFill>
                  <a:schemeClr val="bg1"/>
                </a:solidFill>
              </a:rPr>
              <a:t> </a:t>
            </a:r>
            <a:r>
              <a:rPr lang="de-DE" sz="2800" dirty="0">
                <a:solidFill>
                  <a:schemeClr val="accent1"/>
                </a:solidFill>
              </a:rPr>
              <a:t>e</a:t>
            </a:r>
            <a:r>
              <a:rPr lang="de-DE" sz="2800" dirty="0">
                <a:solidFill>
                  <a:schemeClr val="bg1"/>
                </a:solidFill>
              </a:rPr>
              <a:t>.</a:t>
            </a:r>
            <a:r>
              <a:rPr lang="de-DE" sz="2800" dirty="0">
                <a:solidFill>
                  <a:schemeClr val="accent1"/>
                </a:solidFill>
              </a:rPr>
              <a:t>CO</a:t>
            </a:r>
            <a:r>
              <a:rPr lang="de-DE" sz="2800" dirty="0">
                <a:solidFill>
                  <a:schemeClr val="bg1"/>
                </a:solidFill>
              </a:rPr>
              <a:t> System</a:t>
            </a:r>
          </a:p>
          <a:p>
            <a:pPr marL="285750" indent="-285750">
              <a:buClr>
                <a:schemeClr val="bg1"/>
              </a:buClr>
              <a:buFont typeface="Wingdings" panose="05000000000000000000" pitchFamily="2" charset="2"/>
              <a:buChar char="§"/>
            </a:pPr>
            <a:r>
              <a:rPr lang="de-DE" sz="2800" dirty="0">
                <a:solidFill>
                  <a:schemeClr val="bg1"/>
                </a:solidFill>
              </a:rPr>
              <a:t>Access </a:t>
            </a:r>
            <a:r>
              <a:rPr lang="de-DE" sz="2800" dirty="0" err="1">
                <a:solidFill>
                  <a:schemeClr val="bg1"/>
                </a:solidFill>
              </a:rPr>
              <a:t>to</a:t>
            </a:r>
            <a:r>
              <a:rPr lang="de-DE" sz="2800" dirty="0">
                <a:solidFill>
                  <a:schemeClr val="bg1"/>
                </a:solidFill>
              </a:rPr>
              <a:t> all </a:t>
            </a:r>
            <a:r>
              <a:rPr lang="de-DE" sz="2800" dirty="0" err="1">
                <a:solidFill>
                  <a:schemeClr val="bg1"/>
                </a:solidFill>
              </a:rPr>
              <a:t>services</a:t>
            </a:r>
            <a:r>
              <a:rPr lang="de-DE" sz="2800" dirty="0">
                <a:solidFill>
                  <a:schemeClr val="bg1"/>
                </a:solidFill>
              </a:rPr>
              <a:t>  </a:t>
            </a:r>
          </a:p>
          <a:p>
            <a:pPr marL="285750" indent="-285750">
              <a:buClr>
                <a:schemeClr val="bg1"/>
              </a:buClr>
              <a:buFont typeface="Wingdings" panose="05000000000000000000" pitchFamily="2" charset="2"/>
              <a:buChar char="§"/>
            </a:pPr>
            <a:r>
              <a:rPr lang="de-DE" sz="2800" dirty="0">
                <a:solidFill>
                  <a:schemeClr val="bg1"/>
                </a:solidFill>
              </a:rPr>
              <a:t>Plan </a:t>
            </a:r>
            <a:r>
              <a:rPr lang="de-DE" sz="2800" dirty="0" err="1">
                <a:solidFill>
                  <a:schemeClr val="bg1"/>
                </a:solidFill>
              </a:rPr>
              <a:t>your</a:t>
            </a:r>
            <a:r>
              <a:rPr lang="de-DE" sz="2800" dirty="0">
                <a:solidFill>
                  <a:schemeClr val="bg1"/>
                </a:solidFill>
              </a:rPr>
              <a:t> </a:t>
            </a:r>
            <a:r>
              <a:rPr lang="de-DE" sz="2800" dirty="0" err="1">
                <a:solidFill>
                  <a:schemeClr val="bg1"/>
                </a:solidFill>
              </a:rPr>
              <a:t>next</a:t>
            </a:r>
            <a:r>
              <a:rPr lang="de-DE" sz="2800" dirty="0">
                <a:solidFill>
                  <a:schemeClr val="bg1"/>
                </a:solidFill>
              </a:rPr>
              <a:t> </a:t>
            </a:r>
            <a:r>
              <a:rPr lang="de-DE" sz="2800" dirty="0" err="1">
                <a:solidFill>
                  <a:schemeClr val="bg1"/>
                </a:solidFill>
              </a:rPr>
              <a:t>ride</a:t>
            </a:r>
            <a:endParaRPr lang="de-DE" sz="2800" dirty="0">
              <a:solidFill>
                <a:schemeClr val="bg1"/>
              </a:solidFill>
            </a:endParaRPr>
          </a:p>
          <a:p>
            <a:pPr marL="285750" indent="-285750">
              <a:buClr>
                <a:schemeClr val="bg1"/>
              </a:buClr>
              <a:buFont typeface="Wingdings" panose="05000000000000000000" pitchFamily="2" charset="2"/>
              <a:buChar char="§"/>
            </a:pPr>
            <a:r>
              <a:rPr lang="de-DE" sz="2800" dirty="0">
                <a:solidFill>
                  <a:schemeClr val="bg1"/>
                </a:solidFill>
              </a:rPr>
              <a:t>Find </a:t>
            </a:r>
            <a:r>
              <a:rPr lang="de-DE" sz="2800" dirty="0" err="1">
                <a:solidFill>
                  <a:schemeClr val="bg1"/>
                </a:solidFill>
              </a:rPr>
              <a:t>the</a:t>
            </a:r>
            <a:r>
              <a:rPr lang="de-DE" sz="2800" dirty="0">
                <a:solidFill>
                  <a:schemeClr val="bg1"/>
                </a:solidFill>
              </a:rPr>
              <a:t> </a:t>
            </a:r>
            <a:r>
              <a:rPr lang="de-DE" sz="2800" dirty="0" err="1">
                <a:solidFill>
                  <a:schemeClr val="bg1"/>
                </a:solidFill>
              </a:rPr>
              <a:t>closest</a:t>
            </a:r>
            <a:r>
              <a:rPr lang="de-DE" sz="2800" dirty="0">
                <a:solidFill>
                  <a:schemeClr val="bg1"/>
                </a:solidFill>
              </a:rPr>
              <a:t> </a:t>
            </a:r>
            <a:r>
              <a:rPr lang="de-DE" sz="2800" dirty="0" err="1">
                <a:solidFill>
                  <a:schemeClr val="accent1"/>
                </a:solidFill>
              </a:rPr>
              <a:t>e</a:t>
            </a:r>
            <a:r>
              <a:rPr lang="de-DE" sz="2800" dirty="0" err="1">
                <a:solidFill>
                  <a:schemeClr val="bg1"/>
                </a:solidFill>
              </a:rPr>
              <a:t>.</a:t>
            </a:r>
            <a:r>
              <a:rPr lang="de-DE" sz="2800" dirty="0" err="1">
                <a:solidFill>
                  <a:schemeClr val="accent1"/>
                </a:solidFill>
              </a:rPr>
              <a:t>GO</a:t>
            </a:r>
            <a:r>
              <a:rPr lang="de-DE" sz="2800" dirty="0">
                <a:solidFill>
                  <a:schemeClr val="bg1"/>
                </a:solidFill>
              </a:rPr>
              <a:t> Life</a:t>
            </a:r>
          </a:p>
          <a:p>
            <a:pPr marL="285750" indent="-285750">
              <a:buClr>
                <a:schemeClr val="bg1"/>
              </a:buClr>
              <a:buFont typeface="Wingdings" panose="05000000000000000000" pitchFamily="2" charset="2"/>
              <a:buChar char="§"/>
            </a:pPr>
            <a:r>
              <a:rPr lang="de-DE" sz="2800" dirty="0">
                <a:solidFill>
                  <a:schemeClr val="bg1"/>
                </a:solidFill>
              </a:rPr>
              <a:t>Find </a:t>
            </a:r>
            <a:r>
              <a:rPr lang="de-DE" sz="2800" dirty="0" err="1">
                <a:solidFill>
                  <a:schemeClr val="bg1"/>
                </a:solidFill>
              </a:rPr>
              <a:t>the</a:t>
            </a:r>
            <a:r>
              <a:rPr lang="de-DE" sz="2800" dirty="0">
                <a:solidFill>
                  <a:schemeClr val="bg1"/>
                </a:solidFill>
              </a:rPr>
              <a:t> </a:t>
            </a:r>
            <a:r>
              <a:rPr lang="de-DE" sz="2800" dirty="0" err="1">
                <a:solidFill>
                  <a:schemeClr val="bg1"/>
                </a:solidFill>
              </a:rPr>
              <a:t>closest</a:t>
            </a:r>
            <a:r>
              <a:rPr lang="de-DE" sz="2800" dirty="0">
                <a:solidFill>
                  <a:schemeClr val="bg1"/>
                </a:solidFill>
              </a:rPr>
              <a:t> Mobility-Hub</a:t>
            </a:r>
          </a:p>
          <a:p>
            <a:pPr marL="285750" indent="-285750">
              <a:buClr>
                <a:schemeClr val="bg1"/>
              </a:buClr>
              <a:buFont typeface="Wingdings" panose="05000000000000000000" pitchFamily="2" charset="2"/>
              <a:buChar char="§"/>
            </a:pPr>
            <a:r>
              <a:rPr lang="de-DE" sz="2800" dirty="0">
                <a:solidFill>
                  <a:schemeClr val="bg1"/>
                </a:solidFill>
              </a:rPr>
              <a:t>Change </a:t>
            </a:r>
            <a:r>
              <a:rPr lang="de-DE" sz="2800" dirty="0" err="1">
                <a:solidFill>
                  <a:schemeClr val="bg1"/>
                </a:solidFill>
              </a:rPr>
              <a:t>your</a:t>
            </a:r>
            <a:r>
              <a:rPr lang="de-DE" sz="2800" dirty="0">
                <a:solidFill>
                  <a:schemeClr val="bg1"/>
                </a:solidFill>
              </a:rPr>
              <a:t> personal Car Settings</a:t>
            </a:r>
          </a:p>
          <a:p>
            <a:pPr marL="285750" indent="-285750">
              <a:buClr>
                <a:schemeClr val="bg1"/>
              </a:buClr>
              <a:buFont typeface="Wingdings" panose="05000000000000000000" pitchFamily="2" charset="2"/>
              <a:buChar char="§"/>
            </a:pPr>
            <a:endParaRPr lang="de-DE" sz="2800" dirty="0">
              <a:solidFill>
                <a:schemeClr val="bg1"/>
              </a:solidFill>
            </a:endParaRPr>
          </a:p>
          <a:p>
            <a:pPr marL="285750" indent="-285750">
              <a:buClr>
                <a:schemeClr val="bg1"/>
              </a:buClr>
              <a:buFont typeface="Wingdings" panose="05000000000000000000" pitchFamily="2" charset="2"/>
              <a:buChar char="§"/>
            </a:pPr>
            <a:endParaRPr lang="de-DE" sz="2800" dirty="0">
              <a:solidFill>
                <a:schemeClr val="bg1"/>
              </a:solidFill>
            </a:endParaRPr>
          </a:p>
          <a:p>
            <a:pPr marL="285750" indent="-285750">
              <a:buClr>
                <a:schemeClr val="bg1"/>
              </a:buClr>
              <a:buFont typeface="Wingdings" panose="05000000000000000000" pitchFamily="2" charset="2"/>
              <a:buChar char="§"/>
            </a:pPr>
            <a:endParaRPr lang="de-DE" sz="2800" dirty="0">
              <a:solidFill>
                <a:schemeClr val="bg1"/>
              </a:solidFill>
            </a:endParaRPr>
          </a:p>
          <a:p>
            <a:pPr marL="285750" indent="-285750">
              <a:buClr>
                <a:schemeClr val="bg1"/>
              </a:buClr>
              <a:buFont typeface="Wingdings" panose="05000000000000000000" pitchFamily="2" charset="2"/>
              <a:buChar char="§"/>
            </a:pPr>
            <a:endParaRPr lang="de-DE" sz="2800" dirty="0">
              <a:solidFill>
                <a:schemeClr val="bg1"/>
              </a:solidFill>
            </a:endParaRPr>
          </a:p>
        </p:txBody>
      </p:sp>
      <p:pic>
        <p:nvPicPr>
          <p:cNvPr id="18" name="Grafik 17">
            <a:extLst>
              <a:ext uri="{FF2B5EF4-FFF2-40B4-BE49-F238E27FC236}">
                <a16:creationId xmlns:a16="http://schemas.microsoft.com/office/drawing/2014/main" id="{68CA9724-D75A-44AC-9C52-37F5536C3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5180" y="6626488"/>
            <a:ext cx="1219048" cy="1219048"/>
          </a:xfrm>
          <a:prstGeom prst="rect">
            <a:avLst/>
          </a:prstGeom>
        </p:spPr>
      </p:pic>
      <p:cxnSp>
        <p:nvCxnSpPr>
          <p:cNvPr id="11" name="Gerader Verbinder 10">
            <a:extLst>
              <a:ext uri="{FF2B5EF4-FFF2-40B4-BE49-F238E27FC236}">
                <a16:creationId xmlns:a16="http://schemas.microsoft.com/office/drawing/2014/main" id="{3426BE3B-DB54-4D64-ABB9-533C6F7C20D5}"/>
              </a:ext>
            </a:extLst>
          </p:cNvPr>
          <p:cNvCxnSpPr>
            <a:cxnSpLocks/>
          </p:cNvCxnSpPr>
          <p:nvPr/>
        </p:nvCxnSpPr>
        <p:spPr>
          <a:xfrm>
            <a:off x="4706784" y="2806698"/>
            <a:ext cx="204207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2734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789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EE4P_STYLE_ID" val="6cd991bf-f022-4378-96e7-2c338aeb3f5a"/>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QVnCZNuQeKD3Y.kPnr6Pz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VnCZNuQeKD3Y.kPnr6Pz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3CyQdYy4coA0Iuglubovi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TEMPLATESTYLE" val="3"/>
  <p:tag name="EE4P_TEMPLATEMASTER" val="1"/>
</p:tagLst>
</file>

<file path=ppt/tags/tag21.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22.xml><?xml version="1.0" encoding="utf-8"?>
<p:tagLst xmlns:a="http://schemas.openxmlformats.org/drawingml/2006/main" xmlns:r="http://schemas.openxmlformats.org/officeDocument/2006/relationships" xmlns:p="http://schemas.openxmlformats.org/presentationml/2006/main">
  <p:tag name="EE4P_TEMPLATESTYLE" val="3"/>
  <p:tag name="EE4P_TEMPLATEMASTER" val="1"/>
</p:tagLst>
</file>

<file path=ppt/tags/tag23.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24.xml><?xml version="1.0" encoding="utf-8"?>
<p:tagLst xmlns:a="http://schemas.openxmlformats.org/drawingml/2006/main" xmlns:r="http://schemas.openxmlformats.org/officeDocument/2006/relationships" xmlns:p="http://schemas.openxmlformats.org/presentationml/2006/main">
  <p:tag name="EE4P_TEMPLATESTYLE" val="3"/>
  <p:tag name="EE4P_TEMPLATEMASTER" val="1"/>
</p:tagLst>
</file>

<file path=ppt/tags/tag25.xml><?xml version="1.0" encoding="utf-8"?>
<p:tagLst xmlns:a="http://schemas.openxmlformats.org/drawingml/2006/main" xmlns:r="http://schemas.openxmlformats.org/officeDocument/2006/relationships" xmlns:p="http://schemas.openxmlformats.org/presentationml/2006/main">
  <p:tag name="EE4P_TEMPLATESTYLE" val="5"/>
</p:tagLst>
</file>

<file path=ppt/tags/tag26.xml><?xml version="1.0" encoding="utf-8"?>
<p:tagLst xmlns:a="http://schemas.openxmlformats.org/drawingml/2006/main" xmlns:r="http://schemas.openxmlformats.org/officeDocument/2006/relationships" xmlns:p="http://schemas.openxmlformats.org/presentationml/2006/main">
  <p:tag name="EE4P_TEMPLATESTYLE" val="15"/>
</p:tagLst>
</file>

<file path=ppt/tags/tag27.xml><?xml version="1.0" encoding="utf-8"?>
<p:tagLst xmlns:a="http://schemas.openxmlformats.org/drawingml/2006/main" xmlns:r="http://schemas.openxmlformats.org/officeDocument/2006/relationships" xmlns:p="http://schemas.openxmlformats.org/presentationml/2006/main">
  <p:tag name="EE4P_TEMPLATESTYLE" val="7"/>
</p:tagLst>
</file>

<file path=ppt/tags/tag28.xml><?xml version="1.0" encoding="utf-8"?>
<p:tagLst xmlns:a="http://schemas.openxmlformats.org/drawingml/2006/main" xmlns:r="http://schemas.openxmlformats.org/officeDocument/2006/relationships" xmlns:p="http://schemas.openxmlformats.org/presentationml/2006/main">
  <p:tag name="EE4P_TEMPLATESTYLE" val="15"/>
</p:tagLst>
</file>

<file path=ppt/tags/tag29.xml><?xml version="1.0" encoding="utf-8"?>
<p:tagLst xmlns:a="http://schemas.openxmlformats.org/drawingml/2006/main" xmlns:r="http://schemas.openxmlformats.org/officeDocument/2006/relationships" xmlns:p="http://schemas.openxmlformats.org/presentationml/2006/main">
  <p:tag name="EE4P_TEMPLATESTYLE" val="7"/>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31.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EE4P_TEMPLATESTYLE" val="3"/>
</p:tagLst>
</file>

<file path=ppt/tags/tag34.xml><?xml version="1.0" encoding="utf-8"?>
<p:tagLst xmlns:a="http://schemas.openxmlformats.org/drawingml/2006/main" xmlns:r="http://schemas.openxmlformats.org/officeDocument/2006/relationships" xmlns:p="http://schemas.openxmlformats.org/presentationml/2006/main">
  <p:tag name="EE4P_TEMPLATESTYLE" val="3"/>
</p:tagLst>
</file>

<file path=ppt/tags/tag35.xml><?xml version="1.0" encoding="utf-8"?>
<p:tagLst xmlns:a="http://schemas.openxmlformats.org/drawingml/2006/main" xmlns:r="http://schemas.openxmlformats.org/officeDocument/2006/relationships" xmlns:p="http://schemas.openxmlformats.org/presentationml/2006/main">
  <p:tag name="EE4P_TEMPLATESTYLE" val="5"/>
</p:tagLst>
</file>

<file path=ppt/tags/tag36.xml><?xml version="1.0" encoding="utf-8"?>
<p:tagLst xmlns:a="http://schemas.openxmlformats.org/drawingml/2006/main" xmlns:r="http://schemas.openxmlformats.org/officeDocument/2006/relationships" xmlns:p="http://schemas.openxmlformats.org/presentationml/2006/main">
  <p:tag name="EE4P_TEMPLATESTYLE" val="5"/>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41.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42.xml><?xml version="1.0" encoding="utf-8"?>
<p:tagLst xmlns:a="http://schemas.openxmlformats.org/drawingml/2006/main" xmlns:r="http://schemas.openxmlformats.org/officeDocument/2006/relationships" xmlns:p="http://schemas.openxmlformats.org/presentationml/2006/main">
  <p:tag name="EE4P_TEMPLATESTYLE" val="3"/>
  <p:tag name="EE4P_TEMPLATEMASTER" val="1"/>
</p:tagLst>
</file>

<file path=ppt/tags/tag43.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44.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45.xml><?xml version="1.0" encoding="utf-8"?>
<p:tagLst xmlns:a="http://schemas.openxmlformats.org/drawingml/2006/main" xmlns:r="http://schemas.openxmlformats.org/officeDocument/2006/relationships" xmlns:p="http://schemas.openxmlformats.org/presentationml/2006/main">
  <p:tag name="EE4P_TEMPLATESTYLE" val="3"/>
  <p:tag name="EE4P_TEMPLATEMASTER" val="1"/>
</p:tagLst>
</file>

<file path=ppt/tags/tag46.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47.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48.xml><?xml version="1.0" encoding="utf-8"?>
<p:tagLst xmlns:a="http://schemas.openxmlformats.org/drawingml/2006/main" xmlns:r="http://schemas.openxmlformats.org/officeDocument/2006/relationships" xmlns:p="http://schemas.openxmlformats.org/presentationml/2006/main">
  <p:tag name="EE4P_TEMPLATESTYLE" val="3"/>
  <p:tag name="EE4P_TEMPLATEMASTER" val="1"/>
</p:tagLst>
</file>

<file path=ppt/tags/tag49.xml><?xml version="1.0" encoding="utf-8"?>
<p:tagLst xmlns:a="http://schemas.openxmlformats.org/drawingml/2006/main" xmlns:r="http://schemas.openxmlformats.org/officeDocument/2006/relationships" xmlns:p="http://schemas.openxmlformats.org/presentationml/2006/main">
  <p:tag name="EE4P_TEMPLATESTYLE" val="5"/>
  <p:tag name="EE4P_TEMPLATEMASTER"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QVnCZNuQeKD3Y.kPnr6Pz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QVnCZNuQeKD3Y.kPnr6Pz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QVnCZNuQeKD3Y.kPnr6PzA"/>
</p:tagLst>
</file>

<file path=ppt/theme/theme1.xml><?xml version="1.0" encoding="utf-8"?>
<a:theme xmlns:a="http://schemas.openxmlformats.org/drawingml/2006/main" name="Office">
  <a:themeElements>
    <a:clrScheme name="Benutzerdefiniert 6">
      <a:dk1>
        <a:sysClr val="windowText" lastClr="000000"/>
      </a:dk1>
      <a:lt1>
        <a:sysClr val="window" lastClr="FFFFFF"/>
      </a:lt1>
      <a:dk2>
        <a:srgbClr val="3F3F3F"/>
      </a:dk2>
      <a:lt2>
        <a:srgbClr val="D8D8D8"/>
      </a:lt2>
      <a:accent1>
        <a:srgbClr val="1CADE4"/>
      </a:accent1>
      <a:accent2>
        <a:srgbClr val="14496F"/>
      </a:accent2>
      <a:accent3>
        <a:srgbClr val="FF00FF"/>
      </a:accent3>
      <a:accent4>
        <a:srgbClr val="9900CC"/>
      </a:accent4>
      <a:accent5>
        <a:srgbClr val="FFFF00"/>
      </a:accent5>
      <a:accent6>
        <a:srgbClr val="00FF00"/>
      </a:accent6>
      <a:hlink>
        <a:srgbClr val="FFFF00"/>
      </a:hlink>
      <a:folHlink>
        <a:srgbClr val="FF0000"/>
      </a:folHlink>
    </a:clrScheme>
    <a:fontScheme name="e.CO CD">
      <a:majorFont>
        <a:latin typeface="Agency FB"/>
        <a:ea typeface=""/>
        <a:cs typeface=""/>
      </a:majorFont>
      <a:minorFont>
        <a:latin typeface="Agency F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1669</Words>
  <Application>Microsoft Office PowerPoint</Application>
  <PresentationFormat>Breitbild</PresentationFormat>
  <Paragraphs>218</Paragraphs>
  <Slides>37</Slides>
  <Notes>9</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37</vt:i4>
      </vt:variant>
    </vt:vector>
  </HeadingPairs>
  <TitlesOfParts>
    <vt:vector size="44" baseType="lpstr">
      <vt:lpstr>Agency FB</vt:lpstr>
      <vt:lpstr>Arial</vt:lpstr>
      <vt:lpstr>Calibri</vt:lpstr>
      <vt:lpstr>Calibri Light</vt:lpstr>
      <vt:lpstr>Wingdings</vt:lpstr>
      <vt:lpstr>Office</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Thomas Bangert</dc:creator>
  <cp:lastModifiedBy>Thomas Bangert</cp:lastModifiedBy>
  <cp:revision>70</cp:revision>
  <dcterms:created xsi:type="dcterms:W3CDTF">2019-05-23T20:14:17Z</dcterms:created>
  <dcterms:modified xsi:type="dcterms:W3CDTF">2019-05-24T13:45:10Z</dcterms:modified>
</cp:coreProperties>
</file>